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2" r:id="rId2"/>
    <p:sldMasterId id="2147483653" r:id="rId3"/>
    <p:sldMasterId id="2147483654" r:id="rId4"/>
    <p:sldMasterId id="2147483655" r:id="rId5"/>
    <p:sldMasterId id="2147483656" r:id="rId6"/>
    <p:sldMasterId id="2147483657" r:id="rId7"/>
    <p:sldMasterId id="2147483658" r:id="rId8"/>
  </p:sldMasterIdLst>
  <p:notesMasterIdLst>
    <p:notesMasterId r:id="rId76"/>
  </p:notesMasterIdLst>
  <p:handoutMasterIdLst>
    <p:handoutMasterId r:id="rId77"/>
  </p:handoutMasterIdLst>
  <p:sldIdLst>
    <p:sldId id="265" r:id="rId9"/>
    <p:sldId id="333" r:id="rId10"/>
    <p:sldId id="353" r:id="rId11"/>
    <p:sldId id="403" r:id="rId12"/>
    <p:sldId id="380" r:id="rId13"/>
    <p:sldId id="371" r:id="rId14"/>
    <p:sldId id="401" r:id="rId15"/>
    <p:sldId id="372" r:id="rId16"/>
    <p:sldId id="373" r:id="rId17"/>
    <p:sldId id="379" r:id="rId18"/>
    <p:sldId id="402" r:id="rId19"/>
    <p:sldId id="354" r:id="rId20"/>
    <p:sldId id="355" r:id="rId21"/>
    <p:sldId id="356" r:id="rId22"/>
    <p:sldId id="375" r:id="rId23"/>
    <p:sldId id="374" r:id="rId24"/>
    <p:sldId id="376" r:id="rId25"/>
    <p:sldId id="377" r:id="rId26"/>
    <p:sldId id="378" r:id="rId27"/>
    <p:sldId id="360" r:id="rId28"/>
    <p:sldId id="335" r:id="rId29"/>
    <p:sldId id="336" r:id="rId30"/>
    <p:sldId id="337" r:id="rId31"/>
    <p:sldId id="348" r:id="rId32"/>
    <p:sldId id="349" r:id="rId33"/>
    <p:sldId id="350" r:id="rId34"/>
    <p:sldId id="345" r:id="rId35"/>
    <p:sldId id="352" r:id="rId36"/>
    <p:sldId id="347" r:id="rId37"/>
    <p:sldId id="381" r:id="rId38"/>
    <p:sldId id="361" r:id="rId39"/>
    <p:sldId id="382" r:id="rId40"/>
    <p:sldId id="383" r:id="rId41"/>
    <p:sldId id="384" r:id="rId42"/>
    <p:sldId id="394" r:id="rId43"/>
    <p:sldId id="313" r:id="rId44"/>
    <p:sldId id="316" r:id="rId45"/>
    <p:sldId id="319" r:id="rId46"/>
    <p:sldId id="385" r:id="rId47"/>
    <p:sldId id="386" r:id="rId48"/>
    <p:sldId id="387" r:id="rId49"/>
    <p:sldId id="404" r:id="rId50"/>
    <p:sldId id="388" r:id="rId51"/>
    <p:sldId id="389" r:id="rId52"/>
    <p:sldId id="405" r:id="rId53"/>
    <p:sldId id="393" r:id="rId54"/>
    <p:sldId id="392" r:id="rId55"/>
    <p:sldId id="368" r:id="rId56"/>
    <p:sldId id="369" r:id="rId57"/>
    <p:sldId id="391" r:id="rId58"/>
    <p:sldId id="320" r:id="rId59"/>
    <p:sldId id="406" r:id="rId60"/>
    <p:sldId id="322" r:id="rId61"/>
    <p:sldId id="323" r:id="rId62"/>
    <p:sldId id="407" r:id="rId63"/>
    <p:sldId id="324" r:id="rId64"/>
    <p:sldId id="326" r:id="rId65"/>
    <p:sldId id="327" r:id="rId66"/>
    <p:sldId id="328" r:id="rId67"/>
    <p:sldId id="330" r:id="rId68"/>
    <p:sldId id="395" r:id="rId69"/>
    <p:sldId id="396" r:id="rId70"/>
    <p:sldId id="397" r:id="rId71"/>
    <p:sldId id="398" r:id="rId72"/>
    <p:sldId id="399" r:id="rId73"/>
    <p:sldId id="400" r:id="rId74"/>
    <p:sldId id="351" r:id="rId75"/>
  </p:sldIdLst>
  <p:sldSz cx="9144000" cy="6858000" type="screen4x3"/>
  <p:notesSz cx="6669088" cy="9928225"/>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96D"/>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21" autoAdjust="0"/>
    <p:restoredTop sz="85909"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075FB0EB-87CF-4225-9208-B8BCD3516686}" type="datetimeFigureOut">
              <a:rPr lang="en-US" smtClean="0"/>
              <a:pPr/>
              <a:t>6/22/2017</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197FDF29-0256-43FF-B2FD-BA95DFC4DD1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l-GR"/>
          </a:p>
        </p:txBody>
      </p:sp>
      <p:sp>
        <p:nvSpPr>
          <p:cNvPr id="52227"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endParaRPr lang="el-GR"/>
          </a:p>
        </p:txBody>
      </p:sp>
      <p:sp>
        <p:nvSpPr>
          <p:cNvPr id="5222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2230"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l-GR"/>
          </a:p>
        </p:txBody>
      </p:sp>
      <p:sp>
        <p:nvSpPr>
          <p:cNvPr id="52231"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79B1DDB-6213-4124-9CA0-382AF3A693E5}" type="slidenum">
              <a:rPr lang="el-GR"/>
              <a:pPr/>
              <a:t>‹#›</a:t>
            </a:fld>
            <a:endParaRPr lang="el-GR"/>
          </a:p>
        </p:txBody>
      </p:sp>
    </p:spTree>
    <p:extLst>
      <p:ext uri="{BB962C8B-B14F-4D97-AF65-F5344CB8AC3E}">
        <p14:creationId xmlns="" xmlns:p14="http://schemas.microsoft.com/office/powerpoint/2010/main" val="28839616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Arial" charset="0"/>
      </a:defRPr>
    </a:lvl1pPr>
    <a:lvl2pPr marL="457200" algn="l" rtl="0" fontAlgn="base">
      <a:spcBef>
        <a:spcPct val="30000"/>
      </a:spcBef>
      <a:spcAft>
        <a:spcPct val="0"/>
      </a:spcAft>
      <a:defRPr sz="1200" kern="1200">
        <a:solidFill>
          <a:schemeClr val="tx1"/>
        </a:solidFill>
        <a:latin typeface="Calibri" pitchFamily="34" charset="0"/>
        <a:ea typeface="+mn-ea"/>
        <a:cs typeface="Arial" charset="0"/>
      </a:defRPr>
    </a:lvl2pPr>
    <a:lvl3pPr marL="914400" algn="l" rtl="0" fontAlgn="base">
      <a:spcBef>
        <a:spcPct val="30000"/>
      </a:spcBef>
      <a:spcAft>
        <a:spcPct val="0"/>
      </a:spcAft>
      <a:defRPr sz="1200" kern="1200">
        <a:solidFill>
          <a:schemeClr val="tx1"/>
        </a:solidFill>
        <a:latin typeface="Calibri" pitchFamily="34" charset="0"/>
        <a:ea typeface="+mn-ea"/>
        <a:cs typeface="Arial" charset="0"/>
      </a:defRPr>
    </a:lvl3pPr>
    <a:lvl4pPr marL="1371600" algn="l" rtl="0" fontAlgn="base">
      <a:spcBef>
        <a:spcPct val="30000"/>
      </a:spcBef>
      <a:spcAft>
        <a:spcPct val="0"/>
      </a:spcAft>
      <a:defRPr sz="1200" kern="1200">
        <a:solidFill>
          <a:schemeClr val="tx1"/>
        </a:solidFill>
        <a:latin typeface="Calibri" pitchFamily="34" charset="0"/>
        <a:ea typeface="+mn-ea"/>
        <a:cs typeface="Arial" charset="0"/>
      </a:defRPr>
    </a:lvl4pPr>
    <a:lvl5pPr marL="1828800" algn="l" rtl="0" fontAlgn="base">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4506"/>
            <a:fld id="{5D1F3B69-0160-4086-B5AE-991385131536}" type="slidenum">
              <a:rPr lang="en-GB"/>
              <a:pPr defTabSz="904506"/>
              <a:t>32</a:t>
            </a:fld>
            <a:endParaRPr lang="en-GB"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67377" y="4716858"/>
            <a:ext cx="5335892" cy="4469603"/>
          </a:xfrm>
        </p:spPr>
        <p:txBody>
          <a:bodyPr/>
          <a:lstStyle/>
          <a:p>
            <a:pPr>
              <a:defRPr/>
            </a:pPr>
            <a:endParaRPr lang="da-DK">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4506"/>
            <a:fld id="{176450D1-B010-4682-BBFF-B294083B8BC7}" type="slidenum">
              <a:rPr lang="en-GB"/>
              <a:pPr defTabSz="904506"/>
              <a:t>33</a:t>
            </a:fld>
            <a:endParaRPr lang="en-GB"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889834" y="4715273"/>
            <a:ext cx="4889420" cy="4468018"/>
          </a:xfrm>
        </p:spPr>
        <p:txBody>
          <a:bodyPr/>
          <a:lstStyle/>
          <a:p>
            <a:pPr eaLnBrk="1" hangingPunct="1">
              <a:defRPr/>
            </a:pPr>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8956A632-685F-4177-BE02-6455CE7D9D0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BE8E5621-1927-417D-BFFA-9B42583A6BA1}"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E06E48D5-9509-4B9A-A781-6781DDEA9513}"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3DD34310-056A-4E87-8FE6-C964454EA339}"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1A9EE56B-4148-4181-B40E-58B0BACD2591}"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57EA593F-64A5-470C-8997-E32914489947}"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A82B1E00-5A01-4A8D-9F39-5C8267C83B4B}"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smtClean="0"/>
            </a:lvl1pPr>
          </a:lstStyle>
          <a:p>
            <a:pPr>
              <a:defRPr/>
            </a:pPr>
            <a:fld id="{FE23E490-227E-40F9-8856-4F6A1F20DA19}"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smtClean="0"/>
            </a:lvl1pPr>
          </a:lstStyle>
          <a:p>
            <a:pPr>
              <a:defRPr/>
            </a:pPr>
            <a:fld id="{593609BB-3DEE-40AF-90E8-CE10A064FF8D}"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smtClean="0"/>
            </a:lvl1pPr>
          </a:lstStyle>
          <a:p>
            <a:pPr>
              <a:defRPr/>
            </a:pPr>
            <a:fld id="{2E383BDB-B58D-4A07-BF0D-21E3769F7980}"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B863A938-274D-45DB-89CA-0B65E0FE9D6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943B3D9A-D93E-4977-BE7E-40F916DDD4AC}"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21CBDC61-2615-4AA0-8DD9-36DD8D2BA24C}"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CBC5F456-48DD-4076-AEBE-40C83B03761A}"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321EE6A0-E074-4E3A-A7B2-166D2285A1A0}"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722D17C3-589C-4F18-9D26-40E4EBEF369A}"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8BBA86A2-8A85-4897-911A-16A9C4B77C0A}"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B9986F05-F413-4094-B135-55171FD05576}"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93322AFA-BC27-4C8E-89E6-D26113D38C11}"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Slide Number Placeholder 7"/>
          <p:cNvSpPr>
            <a:spLocks noGrp="1"/>
          </p:cNvSpPr>
          <p:nvPr>
            <p:ph type="sldNum" sz="quarter" idx="11"/>
          </p:nvPr>
        </p:nvSpPr>
        <p:spPr/>
        <p:txBody>
          <a:bodyPr/>
          <a:lstStyle>
            <a:lvl1pPr>
              <a:defRPr smtClean="0"/>
            </a:lvl1pPr>
          </a:lstStyle>
          <a:p>
            <a:pPr>
              <a:defRPr/>
            </a:pPr>
            <a:fld id="{8B1702F2-CA93-4495-839D-ECF095A17B02}" type="slidenum">
              <a:rPr lang="el-GR"/>
              <a:pPr>
                <a:defRPr/>
              </a:pPr>
              <a:t>‹#›</a:t>
            </a:fld>
            <a:endParaRPr lang="el-GR"/>
          </a:p>
        </p:txBody>
      </p:sp>
      <p:sp>
        <p:nvSpPr>
          <p:cNvPr id="9" name="Footer Placeholder 8"/>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Slide Number Placeholder 3"/>
          <p:cNvSpPr>
            <a:spLocks noGrp="1"/>
          </p:cNvSpPr>
          <p:nvPr>
            <p:ph type="sldNum" sz="quarter" idx="11"/>
          </p:nvPr>
        </p:nvSpPr>
        <p:spPr/>
        <p:txBody>
          <a:bodyPr/>
          <a:lstStyle>
            <a:lvl1pPr>
              <a:defRPr smtClean="0"/>
            </a:lvl1pPr>
          </a:lstStyle>
          <a:p>
            <a:pPr>
              <a:defRPr/>
            </a:pPr>
            <a:fld id="{9D8A8C57-EC62-4964-89D1-6BCFA573FDE5}" type="slidenum">
              <a:rPr lang="el-GR"/>
              <a:pPr>
                <a:defRPr/>
              </a:pPr>
              <a:t>‹#›</a:t>
            </a:fld>
            <a:endParaRPr lang="el-GR"/>
          </a:p>
        </p:txBody>
      </p:sp>
      <p:sp>
        <p:nvSpPr>
          <p:cNvPr id="5" name="Footer Placeholder 4"/>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Slide Number Placeholder 2"/>
          <p:cNvSpPr>
            <a:spLocks noGrp="1"/>
          </p:cNvSpPr>
          <p:nvPr>
            <p:ph type="sldNum" sz="quarter" idx="11"/>
          </p:nvPr>
        </p:nvSpPr>
        <p:spPr/>
        <p:txBody>
          <a:bodyPr/>
          <a:lstStyle>
            <a:lvl1pPr>
              <a:defRPr smtClean="0"/>
            </a:lvl1pPr>
          </a:lstStyle>
          <a:p>
            <a:pPr>
              <a:defRPr/>
            </a:pPr>
            <a:fld id="{C9CBB09A-DB59-4AF3-82C2-A454DDE4F6A9}" type="slidenum">
              <a:rPr lang="el-GR"/>
              <a:pPr>
                <a:defRPr/>
              </a:pPr>
              <a:t>‹#›</a:t>
            </a:fld>
            <a:endParaRPr lang="el-GR"/>
          </a:p>
        </p:txBody>
      </p:sp>
      <p:sp>
        <p:nvSpPr>
          <p:cNvPr id="4" name="Footer Placeholder 3"/>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EDE26FE0-C990-4A73-97B1-3F77227CA06E}"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B94B3314-3662-4AF9-AB65-C479410CC674}"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C12BB819-9C42-40C4-959F-E67B64F5A38C}"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BFB3F4AB-067F-4E99-BCFE-905D4B00A1EE}"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F8983881-F7ED-412B-A2B0-59085213576E}"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893F85B7-6A73-43E8-99EF-1C956C8FEB52}"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02718B04-EDBE-4956-A36A-02FF38AADD47}"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2664DA01-9B58-480A-99E4-B9E3C20D9918}"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3E9F2550-4C35-443A-9FA6-1D020186F072}"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Slide Number Placeholder 7"/>
          <p:cNvSpPr>
            <a:spLocks noGrp="1"/>
          </p:cNvSpPr>
          <p:nvPr>
            <p:ph type="sldNum" sz="quarter" idx="11"/>
          </p:nvPr>
        </p:nvSpPr>
        <p:spPr/>
        <p:txBody>
          <a:bodyPr/>
          <a:lstStyle>
            <a:lvl1pPr>
              <a:defRPr smtClean="0"/>
            </a:lvl1pPr>
          </a:lstStyle>
          <a:p>
            <a:pPr>
              <a:defRPr/>
            </a:pPr>
            <a:fld id="{863BFFB6-9341-411A-8E28-FBBBDB866D39}" type="slidenum">
              <a:rPr lang="el-GR"/>
              <a:pPr>
                <a:defRPr/>
              </a:pPr>
              <a:t>‹#›</a:t>
            </a:fld>
            <a:endParaRPr lang="el-GR"/>
          </a:p>
        </p:txBody>
      </p:sp>
      <p:sp>
        <p:nvSpPr>
          <p:cNvPr id="9" name="Footer Placeholder 8"/>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Slide Number Placeholder 3"/>
          <p:cNvSpPr>
            <a:spLocks noGrp="1"/>
          </p:cNvSpPr>
          <p:nvPr>
            <p:ph type="sldNum" sz="quarter" idx="11"/>
          </p:nvPr>
        </p:nvSpPr>
        <p:spPr/>
        <p:txBody>
          <a:bodyPr/>
          <a:lstStyle>
            <a:lvl1pPr>
              <a:defRPr smtClean="0"/>
            </a:lvl1pPr>
          </a:lstStyle>
          <a:p>
            <a:pPr>
              <a:defRPr/>
            </a:pPr>
            <a:fld id="{C329B8AE-3376-4F01-9872-04AD73E1FD9E}" type="slidenum">
              <a:rPr lang="el-GR"/>
              <a:pPr>
                <a:defRPr/>
              </a:pPr>
              <a:t>‹#›</a:t>
            </a:fld>
            <a:endParaRPr lang="el-GR"/>
          </a:p>
        </p:txBody>
      </p:sp>
      <p:sp>
        <p:nvSpPr>
          <p:cNvPr id="5" name="Footer Placeholder 4"/>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A75E3850-BE8A-4008-A8F3-9F9B605A95CB}"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Slide Number Placeholder 2"/>
          <p:cNvSpPr>
            <a:spLocks noGrp="1"/>
          </p:cNvSpPr>
          <p:nvPr>
            <p:ph type="sldNum" sz="quarter" idx="11"/>
          </p:nvPr>
        </p:nvSpPr>
        <p:spPr/>
        <p:txBody>
          <a:bodyPr/>
          <a:lstStyle>
            <a:lvl1pPr>
              <a:defRPr smtClean="0"/>
            </a:lvl1pPr>
          </a:lstStyle>
          <a:p>
            <a:pPr>
              <a:defRPr/>
            </a:pPr>
            <a:fld id="{E02DEF48-4412-40A4-81E4-1BF9E05B7F63}" type="slidenum">
              <a:rPr lang="el-GR"/>
              <a:pPr>
                <a:defRPr/>
              </a:pPr>
              <a:t>‹#›</a:t>
            </a:fld>
            <a:endParaRPr lang="el-GR"/>
          </a:p>
        </p:txBody>
      </p:sp>
      <p:sp>
        <p:nvSpPr>
          <p:cNvPr id="4" name="Footer Placeholder 3"/>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EB522C35-6EE3-4F08-89B7-FA6E7F2C0C33}"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70594D6E-7689-45EB-AEF0-048BB5011165}"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39DEFD61-A879-41BA-911B-E4A5BA6E35B6}"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8CE7844A-A8ED-4FA2-B6D0-98B554453098}"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012134E9-A4F4-45A6-9131-B8386D56C127}"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39752E4A-12B6-4832-98F8-6495266A2001}"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CEA98CDF-7050-47B2-A916-8EE6E1E295CD}"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66083353-006B-48D1-AEF7-A54EC1C2183D}"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Slide Number Placeholder 7"/>
          <p:cNvSpPr>
            <a:spLocks noGrp="1"/>
          </p:cNvSpPr>
          <p:nvPr>
            <p:ph type="sldNum" sz="quarter" idx="11"/>
          </p:nvPr>
        </p:nvSpPr>
        <p:spPr/>
        <p:txBody>
          <a:bodyPr/>
          <a:lstStyle>
            <a:lvl1pPr>
              <a:defRPr smtClean="0"/>
            </a:lvl1pPr>
          </a:lstStyle>
          <a:p>
            <a:pPr>
              <a:defRPr/>
            </a:pPr>
            <a:fld id="{F80EAE70-B79A-48C9-A930-863EE014D319}" type="slidenum">
              <a:rPr lang="el-GR"/>
              <a:pPr>
                <a:defRPr/>
              </a:pPr>
              <a:t>‹#›</a:t>
            </a:fld>
            <a:endParaRPr lang="el-GR"/>
          </a:p>
        </p:txBody>
      </p:sp>
      <p:sp>
        <p:nvSpPr>
          <p:cNvPr id="9" name="Footer Placeholder 8"/>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smtClean="0"/>
            </a:lvl1pPr>
          </a:lstStyle>
          <a:p>
            <a:pPr>
              <a:defRPr/>
            </a:pPr>
            <a:fld id="{FF436EE3-BD23-4BD6-8F46-51870AB0624F}"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Slide Number Placeholder 3"/>
          <p:cNvSpPr>
            <a:spLocks noGrp="1"/>
          </p:cNvSpPr>
          <p:nvPr>
            <p:ph type="sldNum" sz="quarter" idx="11"/>
          </p:nvPr>
        </p:nvSpPr>
        <p:spPr/>
        <p:txBody>
          <a:bodyPr/>
          <a:lstStyle>
            <a:lvl1pPr>
              <a:defRPr smtClean="0"/>
            </a:lvl1pPr>
          </a:lstStyle>
          <a:p>
            <a:pPr>
              <a:defRPr/>
            </a:pPr>
            <a:fld id="{5E81F904-8BA4-4CBC-94C1-EBCE7677919D}" type="slidenum">
              <a:rPr lang="el-GR"/>
              <a:pPr>
                <a:defRPr/>
              </a:pPr>
              <a:t>‹#›</a:t>
            </a:fld>
            <a:endParaRPr lang="el-GR"/>
          </a:p>
        </p:txBody>
      </p:sp>
      <p:sp>
        <p:nvSpPr>
          <p:cNvPr id="5" name="Footer Placeholder 4"/>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Slide Number Placeholder 2"/>
          <p:cNvSpPr>
            <a:spLocks noGrp="1"/>
          </p:cNvSpPr>
          <p:nvPr>
            <p:ph type="sldNum" sz="quarter" idx="11"/>
          </p:nvPr>
        </p:nvSpPr>
        <p:spPr/>
        <p:txBody>
          <a:bodyPr/>
          <a:lstStyle>
            <a:lvl1pPr>
              <a:defRPr smtClean="0"/>
            </a:lvl1pPr>
          </a:lstStyle>
          <a:p>
            <a:pPr>
              <a:defRPr/>
            </a:pPr>
            <a:fld id="{763C8CF8-6DB5-4C0A-9471-4207AA0AA1FB}" type="slidenum">
              <a:rPr lang="el-GR"/>
              <a:pPr>
                <a:defRPr/>
              </a:pPr>
              <a:t>‹#›</a:t>
            </a:fld>
            <a:endParaRPr lang="el-GR"/>
          </a:p>
        </p:txBody>
      </p:sp>
      <p:sp>
        <p:nvSpPr>
          <p:cNvPr id="4" name="Footer Placeholder 3"/>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22D8CFEB-0F9E-4B99-B2CE-895D740ECEB9}"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BC8F6ABB-8D66-4483-B110-522D866044A5}"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B7580403-23F9-424E-A30A-65C6B883E9F5}"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E60CAB94-FF6D-4FC5-9982-BA16A4477429}"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CD032E1A-B11D-4DDF-A44E-C54A9C9B452D}" type="slidenum">
              <a:rPr lang="el-GR"/>
              <a:pPr>
                <a:defRPr/>
              </a:pPr>
              <a:t>‹#›</a:t>
            </a:fld>
            <a:endParaRPr lang="el-G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14B8F602-A4B4-4603-82E8-C48E114EAC65}" type="slidenum">
              <a:rPr lang="el-GR"/>
              <a:pPr>
                <a:defRPr/>
              </a:pPr>
              <a:t>‹#›</a:t>
            </a:fld>
            <a:endParaRPr lang="el-G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6D483878-A1FE-446E-8740-9F8983395DFD}" type="slidenum">
              <a:rPr lang="el-GR"/>
              <a:pPr>
                <a:defRPr/>
              </a:pPr>
              <a:t>‹#›</a:t>
            </a:fld>
            <a:endParaRPr 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AFD76F77-18AB-4FBC-80C5-0CD4EDEE58A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smtClean="0"/>
            </a:lvl1pPr>
          </a:lstStyle>
          <a:p>
            <a:pPr>
              <a:defRPr/>
            </a:pPr>
            <a:fld id="{E0EB584D-A984-45AD-AA38-75247F5DFE8D}"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smtClean="0"/>
            </a:lvl1pPr>
          </a:lstStyle>
          <a:p>
            <a:pPr>
              <a:defRPr/>
            </a:pPr>
            <a:fld id="{4FF02CBD-FA8D-481C-9A7B-2FB3798B52AC}" type="slidenum">
              <a:rPr lang="el-GR"/>
              <a:pPr>
                <a:defRPr/>
              </a:pPr>
              <a:t>‹#›</a:t>
            </a:fld>
            <a:endParaRPr lang="el-G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smtClean="0"/>
            </a:lvl1pPr>
          </a:lstStyle>
          <a:p>
            <a:pPr>
              <a:defRPr/>
            </a:pPr>
            <a:fld id="{F319E33F-C8C4-4D3E-82F6-D3E103DE0864}" type="slidenum">
              <a:rPr lang="el-GR"/>
              <a:pPr>
                <a:defRPr/>
              </a:pPr>
              <a:t>‹#›</a:t>
            </a:fld>
            <a:endParaRPr 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smtClean="0"/>
            </a:lvl1pPr>
          </a:lstStyle>
          <a:p>
            <a:pPr>
              <a:defRPr/>
            </a:pPr>
            <a:fld id="{1D206CED-7B90-477D-9F1C-03E5F57D1F2A}" type="slidenum">
              <a:rPr lang="el-GR"/>
              <a:pPr>
                <a:defRPr/>
              </a:pPr>
              <a:t>‹#›</a:t>
            </a:fld>
            <a:endParaRPr lang="el-G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769D86B1-ABA4-4578-9E0A-477A427973F5}" type="slidenum">
              <a:rPr lang="el-GR"/>
              <a:pPr>
                <a:defRPr/>
              </a:pPr>
              <a:t>‹#›</a:t>
            </a:fld>
            <a:endParaRPr lang="el-G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63D5377A-5075-46BA-AF45-AAB7F7A4BAE0}" type="slidenum">
              <a:rPr lang="el-GR"/>
              <a:pPr>
                <a:defRPr/>
              </a:pPr>
              <a:t>‹#›</a:t>
            </a:fld>
            <a:endParaRPr 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2751FEC1-8126-4C8D-9306-72D45C790B3B}" type="slidenum">
              <a:rPr lang="el-GR"/>
              <a:pPr>
                <a:defRPr/>
              </a:pPr>
              <a:t>‹#›</a:t>
            </a:fld>
            <a:endParaRPr lang="el-G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AFF12237-1477-4CD3-9357-F2704B7C55F5}" type="slidenum">
              <a:rPr lang="el-GR"/>
              <a:pPr>
                <a:defRPr/>
              </a:pPr>
              <a:t>‹#›</a:t>
            </a:fld>
            <a:endParaRPr lang="el-G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EDD98817-3F33-472C-A92C-2A85213658CF}"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D143770E-FACD-4B07-892F-1EED16D9BCF0}"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AFDD4DA2-3506-4267-8290-FEB16B3CECEE}"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smtClean="0"/>
            </a:lvl1pPr>
          </a:lstStyle>
          <a:p>
            <a:pPr>
              <a:defRPr/>
            </a:pPr>
            <a:fld id="{EACF8A76-75CE-4A63-AEC1-CD62336CD453}" type="slidenum">
              <a:rPr lang="el-GR"/>
              <a:pPr>
                <a:defRP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30FF05FD-7995-45AF-A132-6ABB75217178}"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Slide Number Placeholder 7"/>
          <p:cNvSpPr>
            <a:spLocks noGrp="1"/>
          </p:cNvSpPr>
          <p:nvPr>
            <p:ph type="sldNum" sz="quarter" idx="11"/>
          </p:nvPr>
        </p:nvSpPr>
        <p:spPr/>
        <p:txBody>
          <a:bodyPr/>
          <a:lstStyle>
            <a:lvl1pPr>
              <a:defRPr smtClean="0"/>
            </a:lvl1pPr>
          </a:lstStyle>
          <a:p>
            <a:pPr>
              <a:defRPr/>
            </a:pPr>
            <a:fld id="{71508A5F-34BA-4134-9C51-FC69CFE3CEE9}" type="slidenum">
              <a:rPr lang="el-GR"/>
              <a:pPr>
                <a:defRPr/>
              </a:pPr>
              <a:t>‹#›</a:t>
            </a:fld>
            <a:endParaRPr lang="el-GR"/>
          </a:p>
        </p:txBody>
      </p:sp>
      <p:sp>
        <p:nvSpPr>
          <p:cNvPr id="9" name="Footer Placeholder 8"/>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Slide Number Placeholder 3"/>
          <p:cNvSpPr>
            <a:spLocks noGrp="1"/>
          </p:cNvSpPr>
          <p:nvPr>
            <p:ph type="sldNum" sz="quarter" idx="11"/>
          </p:nvPr>
        </p:nvSpPr>
        <p:spPr/>
        <p:txBody>
          <a:bodyPr/>
          <a:lstStyle>
            <a:lvl1pPr>
              <a:defRPr smtClean="0"/>
            </a:lvl1pPr>
          </a:lstStyle>
          <a:p>
            <a:pPr>
              <a:defRPr/>
            </a:pPr>
            <a:fld id="{278EAC8A-D2C5-4F75-99B3-28053C69E763}" type="slidenum">
              <a:rPr lang="el-GR"/>
              <a:pPr>
                <a:defRPr/>
              </a:pPr>
              <a:t>‹#›</a:t>
            </a:fld>
            <a:endParaRPr lang="el-GR"/>
          </a:p>
        </p:txBody>
      </p:sp>
      <p:sp>
        <p:nvSpPr>
          <p:cNvPr id="5" name="Footer Placeholder 4"/>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Slide Number Placeholder 2"/>
          <p:cNvSpPr>
            <a:spLocks noGrp="1"/>
          </p:cNvSpPr>
          <p:nvPr>
            <p:ph type="sldNum" sz="quarter" idx="11"/>
          </p:nvPr>
        </p:nvSpPr>
        <p:spPr/>
        <p:txBody>
          <a:bodyPr/>
          <a:lstStyle>
            <a:lvl1pPr>
              <a:defRPr smtClean="0"/>
            </a:lvl1pPr>
          </a:lstStyle>
          <a:p>
            <a:pPr>
              <a:defRPr/>
            </a:pPr>
            <a:fld id="{67241E63-8A4C-4B06-9F56-7E5B37913743}" type="slidenum">
              <a:rPr lang="el-GR"/>
              <a:pPr>
                <a:defRPr/>
              </a:pPr>
              <a:t>‹#›</a:t>
            </a:fld>
            <a:endParaRPr lang="el-GR"/>
          </a:p>
        </p:txBody>
      </p:sp>
      <p:sp>
        <p:nvSpPr>
          <p:cNvPr id="4" name="Footer Placeholder 3"/>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294CBF50-43FD-4909-AF6B-C318E8738C5C}"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smtClean="0"/>
            </a:lvl1pPr>
          </a:lstStyle>
          <a:p>
            <a:pPr>
              <a:defRPr/>
            </a:pPr>
            <a:fld id="{237A6C97-8052-4F93-80B4-523C4A9E8862}" type="slidenum">
              <a:rPr lang="el-GR"/>
              <a:pPr>
                <a:defRPr/>
              </a:pPr>
              <a:t>‹#›</a:t>
            </a:fld>
            <a:endParaRPr lang="el-GR"/>
          </a:p>
        </p:txBody>
      </p:sp>
      <p:sp>
        <p:nvSpPr>
          <p:cNvPr id="7" name="Footer Placeholder 6"/>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73D64E93-A079-49A2-AFBE-FA8DAAD83F29}"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Slide Number Placeholder 4"/>
          <p:cNvSpPr>
            <a:spLocks noGrp="1"/>
          </p:cNvSpPr>
          <p:nvPr>
            <p:ph type="sldNum" sz="quarter" idx="11"/>
          </p:nvPr>
        </p:nvSpPr>
        <p:spPr/>
        <p:txBody>
          <a:bodyPr/>
          <a:lstStyle>
            <a:lvl1pPr>
              <a:defRPr smtClean="0"/>
            </a:lvl1pPr>
          </a:lstStyle>
          <a:p>
            <a:pPr>
              <a:defRPr/>
            </a:pPr>
            <a:fld id="{72C1F768-47EB-47C3-8EDC-F3B53F7ADF23}" type="slidenum">
              <a:rPr lang="el-GR"/>
              <a:pPr>
                <a:defRPr/>
              </a:pPr>
              <a:t>‹#›</a:t>
            </a:fld>
            <a:endParaRPr lang="el-GR"/>
          </a:p>
        </p:txBody>
      </p:sp>
      <p:sp>
        <p:nvSpPr>
          <p:cNvPr id="6" name="Footer Placeholder 5"/>
          <p:cNvSpPr>
            <a:spLocks noGrp="1"/>
          </p:cNvSpPr>
          <p:nvPr>
            <p:ph type="ftr" sz="quarter" idx="12"/>
          </p:nvPr>
        </p:nvSpPr>
        <p:spPr/>
        <p:txBody>
          <a:bodyPr/>
          <a:lstStyle>
            <a:lvl1pPr>
              <a:defRPr/>
            </a:lvl1pPr>
          </a:lstStyle>
          <a:p>
            <a:endParaRPr lang="el-G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6A0E8225-690D-4B5F-9935-2AEDC0AF7C8F}" type="slidenum">
              <a:rPr lang="el-GR"/>
              <a:pPr>
                <a:defRPr/>
              </a:pPr>
              <a:t>‹#›</a:t>
            </a:fld>
            <a:endParaRPr lang="el-G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7F54DA1C-5FAC-4418-9E47-C8BCAEA4781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D4993181-59C4-461A-ADE2-541A2C2245D1}" type="slidenum">
              <a:rPr lang="el-GR"/>
              <a:pPr>
                <a:defRP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9FFEA7F2-3561-4E89-8A91-88969AF388C2}" type="slidenum">
              <a:rPr lang="el-GR"/>
              <a:pPr>
                <a:defRPr/>
              </a:pPr>
              <a:t>‹#›</a:t>
            </a:fld>
            <a:endParaRPr lang="el-G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A12FF394-634B-4605-B284-84E765E0C878}" type="slidenum">
              <a:rPr lang="el-GR"/>
              <a:pPr>
                <a:defRPr/>
              </a:pPr>
              <a:t>‹#›</a:t>
            </a:fld>
            <a:endParaRPr lang="el-G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smtClean="0"/>
            </a:lvl1pPr>
          </a:lstStyle>
          <a:p>
            <a:pPr>
              <a:defRPr/>
            </a:pPr>
            <a:fld id="{50381085-BFEC-409A-81A9-CFBA97BC4AF5}" type="slidenum">
              <a:rPr lang="el-GR"/>
              <a:pPr>
                <a:defRPr/>
              </a:pPr>
              <a:t>‹#›</a:t>
            </a:fld>
            <a:endParaRPr lang="el-G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smtClean="0"/>
            </a:lvl1pPr>
          </a:lstStyle>
          <a:p>
            <a:pPr>
              <a:defRPr/>
            </a:pPr>
            <a:fld id="{6E417063-0A05-4064-9FB5-A439782322F3}" type="slidenum">
              <a:rPr lang="el-GR"/>
              <a:pPr>
                <a:defRPr/>
              </a:pPr>
              <a:t>‹#›</a:t>
            </a:fld>
            <a:endParaRPr lang="el-G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smtClean="0"/>
            </a:lvl1pPr>
          </a:lstStyle>
          <a:p>
            <a:pPr>
              <a:defRPr/>
            </a:pPr>
            <a:fld id="{B3832DFE-60BF-4974-9909-E1F922FA8695}" type="slidenum">
              <a:rPr lang="el-GR"/>
              <a:pPr>
                <a:defRPr/>
              </a:pPr>
              <a:t>‹#›</a:t>
            </a:fld>
            <a:endParaRPr 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7AD09EB6-8271-419B-80C1-AA680324F7B1}" type="slidenum">
              <a:rPr lang="el-GR"/>
              <a:pPr>
                <a:defRPr/>
              </a:pPr>
              <a:t>‹#›</a:t>
            </a:fld>
            <a:endParaRPr lang="el-G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92BF1563-C2B7-44CA-9D57-4EBE4FB1F6CE}" type="slidenum">
              <a:rPr lang="el-GR"/>
              <a:pPr>
                <a:defRPr/>
              </a:pPr>
              <a:t>‹#›</a:t>
            </a:fld>
            <a:endParaRPr lang="el-G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3B098514-4E3D-44D2-9E39-A3BA32ABB951}" type="slidenum">
              <a:rPr lang="el-GR"/>
              <a:pPr>
                <a:defRPr/>
              </a:pPr>
              <a:t>‹#›</a:t>
            </a:fld>
            <a:endParaRPr lang="el-G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smtClean="0"/>
            </a:lvl1pPr>
          </a:lstStyle>
          <a:p>
            <a:pPr>
              <a:defRPr/>
            </a:pPr>
            <a:fld id="{F27393A7-C985-43DC-8FCA-887DA73AAB3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smtClean="0"/>
            </a:lvl1pPr>
          </a:lstStyle>
          <a:p>
            <a:pPr>
              <a:defRPr/>
            </a:pPr>
            <a:fld id="{4375C173-2C03-4BD0-B51A-4BADB917BCB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35843"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endParaRPr lang="el-GR"/>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3C6D5D78-9005-4DE7-8DED-D0D3111976E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3"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37894"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3" name="Date Placeholder 27"/>
          <p:cNvSpPr>
            <a:spLocks noGrp="1"/>
          </p:cNvSpPr>
          <p:nvPr>
            <p:ph type="dt" sz="half" idx="2"/>
          </p:nvPr>
        </p:nvSpPr>
        <p:spPr>
          <a:xfrm>
            <a:off x="76200" y="6069013"/>
            <a:ext cx="2057400" cy="685800"/>
          </a:xfrm>
          <a:prstGeom prst="rect">
            <a:avLst/>
          </a:prstGeom>
        </p:spPr>
        <p:txBody>
          <a:bodyPr vert="horz" anchor="ctr" anchorCtr="0">
            <a:noAutofit/>
          </a:bodyPr>
          <a:lstStyle>
            <a:lvl1pPr algn="ctr" fontAlgn="auto">
              <a:spcBef>
                <a:spcPts val="0"/>
              </a:spcBef>
              <a:spcAft>
                <a:spcPts val="0"/>
              </a:spcAft>
              <a:defRPr sz="2000">
                <a:solidFill>
                  <a:srgbClr val="FFFFFF"/>
                </a:solidFill>
                <a:latin typeface="+mn-lt"/>
                <a:cs typeface="+mn-cs"/>
              </a:defRPr>
            </a:lvl1pPr>
          </a:lstStyle>
          <a:p>
            <a:pPr>
              <a:defRPr/>
            </a:pPr>
            <a:endParaRPr lang="el-GR"/>
          </a:p>
        </p:txBody>
      </p:sp>
      <p:sp>
        <p:nvSpPr>
          <p:cNvPr id="15" name="Footer Placeholder 16"/>
          <p:cNvSpPr>
            <a:spLocks noGrp="1"/>
          </p:cNvSpPr>
          <p:nvPr>
            <p:ph type="ftr" sz="quarter" idx="3"/>
          </p:nvPr>
        </p:nvSpPr>
        <p:spPr>
          <a:xfrm>
            <a:off x="2085975" y="236538"/>
            <a:ext cx="58674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
        <p:nvSpPr>
          <p:cNvPr id="16" name="Slide Number Placeholder 28"/>
          <p:cNvSpPr>
            <a:spLocks noGrp="1"/>
          </p:cNvSpPr>
          <p:nvPr>
            <p:ph type="sldNum" sz="quarter" idx="4"/>
          </p:nvPr>
        </p:nvSpPr>
        <p:spPr>
          <a:xfrm>
            <a:off x="8001000" y="228600"/>
            <a:ext cx="838200" cy="381000"/>
          </a:xfrm>
          <a:prstGeom prst="rect">
            <a:avLst/>
          </a:prstGeom>
        </p:spPr>
        <p:txBody>
          <a:bodyPr vert="horz" anchor="ctr" anchorCtr="0">
            <a:normAutofit/>
          </a:bodyPr>
          <a:lstStyle>
            <a:lvl1pPr algn="ctr" fontAlgn="auto">
              <a:spcBef>
                <a:spcPts val="0"/>
              </a:spcBef>
              <a:spcAft>
                <a:spcPts val="0"/>
              </a:spcAft>
              <a:defRPr sz="1400" b="1">
                <a:solidFill>
                  <a:schemeClr val="tx2"/>
                </a:solidFill>
                <a:latin typeface="+mn-lt"/>
                <a:cs typeface="+mn-cs"/>
              </a:defRPr>
            </a:lvl1pPr>
          </a:lstStyle>
          <a:p>
            <a:pPr>
              <a:defRPr/>
            </a:pPr>
            <a:fld id="{09F19488-B31F-4AC2-9F76-8C26319758EA}"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7"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38918"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3" name="Date Placeholder 11"/>
          <p:cNvSpPr>
            <a:spLocks noGrp="1"/>
          </p:cNvSpPr>
          <p:nvPr>
            <p:ph type="dt" sz="half" idx="2"/>
          </p:nvPr>
        </p:nvSpPr>
        <p:spPr>
          <a:xfrm>
            <a:off x="6096000" y="6248400"/>
            <a:ext cx="2667000" cy="365125"/>
          </a:xfrm>
          <a:prstGeom prst="rect">
            <a:avLst/>
          </a:prstGeom>
        </p:spPr>
        <p:txBody>
          <a:bodyPr vert="horz" anchor="ctr" anchorCtr="0"/>
          <a:lstStyle>
            <a:lvl1pPr fontAlgn="auto">
              <a:spcBef>
                <a:spcPts val="0"/>
              </a:spcBef>
              <a:spcAft>
                <a:spcPts val="0"/>
              </a:spcAft>
              <a:defRPr sz="1400">
                <a:solidFill>
                  <a:schemeClr val="tx2"/>
                </a:solidFill>
                <a:latin typeface="+mn-lt"/>
                <a:cs typeface="+mn-cs"/>
              </a:defRPr>
            </a:lvl1pPr>
          </a:lstStyle>
          <a:p>
            <a:pPr>
              <a:defRPr/>
            </a:pPr>
            <a:endParaRPr lang="el-GR"/>
          </a:p>
        </p:txBody>
      </p:sp>
      <p:sp>
        <p:nvSpPr>
          <p:cNvPr id="15" name="Slide Number Placeholder 12"/>
          <p:cNvSpPr>
            <a:spLocks noGrp="1"/>
          </p:cNvSpPr>
          <p:nvPr>
            <p:ph type="sldNum" sz="quarter" idx="4"/>
          </p:nvPr>
        </p:nvSpPr>
        <p:spPr>
          <a:xfrm>
            <a:off x="0" y="1752600"/>
            <a:ext cx="1295400" cy="701675"/>
          </a:xfrm>
          <a:prstGeom prst="rect">
            <a:avLst/>
          </a:prstGeom>
        </p:spPr>
        <p:txBody>
          <a:bodyPr vert="horz" anchor="ctr" anchorCtr="0">
            <a:noAutofit/>
          </a:bodyPr>
          <a:lstStyle>
            <a:lvl1pPr algn="ctr" fontAlgn="auto">
              <a:spcBef>
                <a:spcPts val="0"/>
              </a:spcBef>
              <a:spcAft>
                <a:spcPts val="0"/>
              </a:spcAft>
              <a:defRPr sz="2400" b="1">
                <a:solidFill>
                  <a:srgbClr val="FFFFFF"/>
                </a:solidFill>
                <a:latin typeface="+mn-lt"/>
                <a:cs typeface="+mn-cs"/>
              </a:defRPr>
            </a:lvl1pPr>
          </a:lstStyle>
          <a:p>
            <a:pPr>
              <a:defRPr/>
            </a:pPr>
            <a:fld id="{5D63367D-7061-4487-BD22-E3958F8D6C63}" type="slidenum">
              <a:rPr lang="el-GR"/>
              <a:pPr>
                <a:defRPr/>
              </a:pPr>
              <a:t>‹#›</a:t>
            </a:fld>
            <a:endParaRPr lang="el-GR"/>
          </a:p>
        </p:txBody>
      </p:sp>
      <p:sp>
        <p:nvSpPr>
          <p:cNvPr id="16" name="Footer Placeholder 13"/>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1"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39942"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 name="Date Placeholder 7"/>
          <p:cNvSpPr>
            <a:spLocks noGrp="1"/>
          </p:cNvSpPr>
          <p:nvPr>
            <p:ph type="dt" sz="half" idx="2"/>
          </p:nvPr>
        </p:nvSpPr>
        <p:spPr>
          <a:xfrm>
            <a:off x="6096000" y="6248400"/>
            <a:ext cx="2667000" cy="365125"/>
          </a:xfrm>
          <a:prstGeom prst="rect">
            <a:avLst/>
          </a:prstGeom>
        </p:spPr>
        <p:txBody>
          <a:bodyPr vert="horz" rtlCol="0" anchor="ctr" anchorCtr="0"/>
          <a:lstStyle>
            <a:lvl1pPr fontAlgn="auto">
              <a:spcBef>
                <a:spcPts val="0"/>
              </a:spcBef>
              <a:spcAft>
                <a:spcPts val="0"/>
              </a:spcAft>
              <a:defRPr sz="1400">
                <a:solidFill>
                  <a:schemeClr val="tx2"/>
                </a:solidFill>
                <a:latin typeface="+mn-lt"/>
                <a:cs typeface="+mn-cs"/>
              </a:defRPr>
            </a:lvl1pPr>
          </a:lstStyle>
          <a:p>
            <a:pPr>
              <a:defRPr/>
            </a:pPr>
            <a:endParaRPr lang="el-GR"/>
          </a:p>
        </p:txBody>
      </p:sp>
      <p:sp>
        <p:nvSpPr>
          <p:cNvPr id="11" name="Slide Number Placeholder 9"/>
          <p:cNvSpPr>
            <a:spLocks noGrp="1"/>
          </p:cNvSpPr>
          <p:nvPr>
            <p:ph type="sldNum" sz="quarter" idx="4"/>
          </p:nvPr>
        </p:nvSpPr>
        <p:spPr>
          <a:xfrm>
            <a:off x="0" y="1271588"/>
            <a:ext cx="533400" cy="244475"/>
          </a:xfrm>
          <a:prstGeom prst="rect">
            <a:avLst/>
          </a:prstGeom>
        </p:spPr>
        <p:txBody>
          <a:bodyPr vert="horz" rtlCol="0" anchor="ctr" anchorCtr="0">
            <a:normAutofit/>
          </a:bodyPr>
          <a:lstStyle>
            <a:lvl1pPr algn="ctr" fontAlgn="auto">
              <a:spcBef>
                <a:spcPts val="0"/>
              </a:spcBef>
              <a:spcAft>
                <a:spcPts val="0"/>
              </a:spcAft>
              <a:defRPr sz="1400" b="1">
                <a:solidFill>
                  <a:srgbClr val="FFFFFF"/>
                </a:solidFill>
                <a:latin typeface="+mn-lt"/>
                <a:cs typeface="+mn-cs"/>
              </a:defRPr>
            </a:lvl1pPr>
          </a:lstStyle>
          <a:p>
            <a:pPr>
              <a:defRPr/>
            </a:pPr>
            <a:fld id="{5DEEBB7B-F758-4983-94D4-70DD6CF1B807}" type="slidenum">
              <a:rPr lang="el-GR"/>
              <a:pPr>
                <a:defRPr/>
              </a:pPr>
              <a:t>‹#›</a:t>
            </a:fld>
            <a:endParaRPr lang="el-GR"/>
          </a:p>
        </p:txBody>
      </p:sp>
      <p:sp>
        <p:nvSpPr>
          <p:cNvPr id="12" name="Footer Placeholder 11"/>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5"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40966"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 name="Date Placeholder 9"/>
          <p:cNvSpPr>
            <a:spLocks noGrp="1"/>
          </p:cNvSpPr>
          <p:nvPr>
            <p:ph type="dt" sz="half" idx="2"/>
          </p:nvPr>
        </p:nvSpPr>
        <p:spPr>
          <a:xfrm>
            <a:off x="6096000" y="6248400"/>
            <a:ext cx="2667000" cy="365125"/>
          </a:xfrm>
          <a:prstGeom prst="rect">
            <a:avLst/>
          </a:prstGeom>
        </p:spPr>
        <p:txBody>
          <a:bodyPr vert="horz" rtlCol="0" anchor="ctr" anchorCtr="0"/>
          <a:lstStyle>
            <a:lvl1pPr fontAlgn="auto">
              <a:spcBef>
                <a:spcPts val="0"/>
              </a:spcBef>
              <a:spcAft>
                <a:spcPts val="0"/>
              </a:spcAft>
              <a:defRPr sz="1400">
                <a:solidFill>
                  <a:schemeClr val="tx2"/>
                </a:solidFill>
                <a:latin typeface="+mn-lt"/>
                <a:cs typeface="+mn-cs"/>
              </a:defRPr>
            </a:lvl1pPr>
          </a:lstStyle>
          <a:p>
            <a:pPr>
              <a:defRPr/>
            </a:pPr>
            <a:endParaRPr lang="el-GR"/>
          </a:p>
        </p:txBody>
      </p:sp>
      <p:sp>
        <p:nvSpPr>
          <p:cNvPr id="11" name="Slide Number Placeholder 11"/>
          <p:cNvSpPr>
            <a:spLocks noGrp="1"/>
          </p:cNvSpPr>
          <p:nvPr>
            <p:ph type="sldNum" sz="quarter" idx="4"/>
          </p:nvPr>
        </p:nvSpPr>
        <p:spPr>
          <a:xfrm>
            <a:off x="0" y="1271588"/>
            <a:ext cx="533400" cy="244475"/>
          </a:xfrm>
          <a:prstGeom prst="rect">
            <a:avLst/>
          </a:prstGeom>
        </p:spPr>
        <p:txBody>
          <a:bodyPr vert="horz" rtlCol="0" anchor="ctr" anchorCtr="0">
            <a:normAutofit/>
          </a:bodyPr>
          <a:lstStyle>
            <a:lvl1pPr algn="ctr" fontAlgn="auto">
              <a:spcBef>
                <a:spcPts val="0"/>
              </a:spcBef>
              <a:spcAft>
                <a:spcPts val="0"/>
              </a:spcAft>
              <a:defRPr sz="1400" b="1">
                <a:solidFill>
                  <a:srgbClr val="FFFFFF"/>
                </a:solidFill>
                <a:latin typeface="+mn-lt"/>
                <a:cs typeface="+mn-cs"/>
              </a:defRPr>
            </a:lvl1pPr>
          </a:lstStyle>
          <a:p>
            <a:pPr>
              <a:defRPr/>
            </a:pPr>
            <a:fld id="{BAB33107-C4BE-453F-9ECA-4049D33646A2}" type="slidenum">
              <a:rPr lang="el-GR"/>
              <a:pPr>
                <a:defRPr/>
              </a:pPr>
              <a:t>‹#›</a:t>
            </a:fld>
            <a:endParaRPr lang="el-GR"/>
          </a:p>
        </p:txBody>
      </p:sp>
      <p:sp>
        <p:nvSpPr>
          <p:cNvPr id="12" name="Footer Placeholder 13"/>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4198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 name="Date Placeholder 1"/>
          <p:cNvSpPr>
            <a:spLocks noGrp="1"/>
          </p:cNvSpPr>
          <p:nvPr>
            <p:ph type="dt" sz="half" idx="2"/>
          </p:nvPr>
        </p:nvSpPr>
        <p:spPr>
          <a:xfrm>
            <a:off x="6096000" y="6248400"/>
            <a:ext cx="2667000" cy="365125"/>
          </a:xfrm>
          <a:prstGeom prst="rect">
            <a:avLst/>
          </a:prstGeom>
        </p:spPr>
        <p:txBody>
          <a:bodyPr vert="horz" anchor="ctr" anchorCtr="0"/>
          <a:lstStyle>
            <a:lvl1pPr fontAlgn="auto">
              <a:spcBef>
                <a:spcPts val="0"/>
              </a:spcBef>
              <a:spcAft>
                <a:spcPts val="0"/>
              </a:spcAft>
              <a:defRPr sz="1400">
                <a:solidFill>
                  <a:schemeClr val="tx2"/>
                </a:solidFill>
                <a:latin typeface="+mn-lt"/>
                <a:cs typeface="+mn-cs"/>
              </a:defRPr>
            </a:lvl1pPr>
          </a:lstStyle>
          <a:p>
            <a:pPr>
              <a:defRPr/>
            </a:pPr>
            <a:endParaRPr lang="el-GR"/>
          </a:p>
        </p:txBody>
      </p:sp>
      <p:sp>
        <p:nvSpPr>
          <p:cNvPr id="11"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
        <p:nvSpPr>
          <p:cNvPr id="12" name="Slide Number Placeholder 3"/>
          <p:cNvSpPr>
            <a:spLocks noGrp="1"/>
          </p:cNvSpPr>
          <p:nvPr>
            <p:ph type="sldNum" sz="quarter" idx="4"/>
          </p:nvPr>
        </p:nvSpPr>
        <p:spPr>
          <a:xfrm>
            <a:off x="0" y="6248400"/>
            <a:ext cx="533400" cy="381000"/>
          </a:xfrm>
          <a:prstGeom prst="rect">
            <a:avLst/>
          </a:prstGeom>
        </p:spPr>
        <p:txBody>
          <a:bodyPr vert="horz" anchor="ctr" anchorCtr="0">
            <a:normAutofit/>
          </a:bodyPr>
          <a:lstStyle>
            <a:lvl1pPr algn="ctr" fontAlgn="auto">
              <a:spcBef>
                <a:spcPts val="0"/>
              </a:spcBef>
              <a:spcAft>
                <a:spcPts val="0"/>
              </a:spcAft>
              <a:defRPr sz="1400" b="1">
                <a:solidFill>
                  <a:schemeClr val="tx2"/>
                </a:solidFill>
                <a:latin typeface="+mn-lt"/>
                <a:cs typeface="+mn-cs"/>
              </a:defRPr>
            </a:lvl1pPr>
          </a:lstStyle>
          <a:p>
            <a:pPr>
              <a:defRPr/>
            </a:pPr>
            <a:fld id="{EFB4090A-029D-4C80-A81D-05016713224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4301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5" name="Date Placeholder 11"/>
          <p:cNvSpPr>
            <a:spLocks noGrp="1"/>
          </p:cNvSpPr>
          <p:nvPr>
            <p:ph type="dt" sz="half" idx="2"/>
          </p:nvPr>
        </p:nvSpPr>
        <p:spPr>
          <a:xfrm>
            <a:off x="6248400" y="6248400"/>
            <a:ext cx="2667000" cy="365125"/>
          </a:xfrm>
          <a:prstGeom prst="rect">
            <a:avLst/>
          </a:prstGeom>
        </p:spPr>
        <p:txBody>
          <a:bodyPr vert="horz" rtlCol="0" anchor="ctr" anchorCtr="0"/>
          <a:lstStyle>
            <a:lvl1pPr fontAlgn="auto">
              <a:spcBef>
                <a:spcPts val="0"/>
              </a:spcBef>
              <a:spcAft>
                <a:spcPts val="0"/>
              </a:spcAft>
              <a:defRPr sz="1400">
                <a:solidFill>
                  <a:schemeClr val="tx2"/>
                </a:solidFill>
                <a:latin typeface="+mn-lt"/>
                <a:cs typeface="+mn-cs"/>
              </a:defRPr>
            </a:lvl1pPr>
          </a:lstStyle>
          <a:p>
            <a:pPr>
              <a:defRPr/>
            </a:pPr>
            <a:endParaRPr lang="el-GR"/>
          </a:p>
        </p:txBody>
      </p:sp>
      <p:sp>
        <p:nvSpPr>
          <p:cNvPr id="16" name="Slide Number Placeholder 12"/>
          <p:cNvSpPr>
            <a:spLocks noGrp="1"/>
          </p:cNvSpPr>
          <p:nvPr>
            <p:ph type="sldNum" sz="quarter" idx="4"/>
          </p:nvPr>
        </p:nvSpPr>
        <p:spPr>
          <a:xfrm>
            <a:off x="0" y="4667250"/>
            <a:ext cx="1447800" cy="663575"/>
          </a:xfrm>
          <a:prstGeom prst="rect">
            <a:avLst/>
          </a:prstGeom>
        </p:spPr>
        <p:txBody>
          <a:bodyPr vert="horz" rtlCol="0" anchor="ctr" anchorCtr="0">
            <a:normAutofit/>
          </a:bodyPr>
          <a:lstStyle>
            <a:lvl1pPr algn="ctr" fontAlgn="auto">
              <a:spcBef>
                <a:spcPts val="0"/>
              </a:spcBef>
              <a:spcAft>
                <a:spcPts val="0"/>
              </a:spcAft>
              <a:defRPr sz="2800" b="1">
                <a:solidFill>
                  <a:srgbClr val="FFFFFF"/>
                </a:solidFill>
                <a:latin typeface="+mn-lt"/>
                <a:cs typeface="+mn-cs"/>
              </a:defRPr>
            </a:lvl1pPr>
          </a:lstStyle>
          <a:p>
            <a:pPr>
              <a:defRPr/>
            </a:pPr>
            <a:fld id="{7B00D537-4A36-4EC6-BA62-3192B2C98CAD}" type="slidenum">
              <a:rPr lang="el-GR"/>
              <a:pPr>
                <a:defRPr/>
              </a:pPr>
              <a:t>‹#›</a:t>
            </a:fld>
            <a:endParaRPr lang="el-GR"/>
          </a:p>
        </p:txBody>
      </p:sp>
      <p:sp>
        <p:nvSpPr>
          <p:cNvPr id="17" name="Footer Placeholder 13"/>
          <p:cNvSpPr>
            <a:spLocks noGrp="1"/>
          </p:cNvSpPr>
          <p:nvPr>
            <p:ph type="ftr" sz="quarter" idx="3"/>
          </p:nvPr>
        </p:nvSpPr>
        <p:spPr>
          <a:xfrm>
            <a:off x="1600200" y="6248400"/>
            <a:ext cx="45720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37"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44038"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3" name="Date Placeholder 3"/>
          <p:cNvSpPr>
            <a:spLocks noGrp="1"/>
          </p:cNvSpPr>
          <p:nvPr>
            <p:ph type="dt" sz="half" idx="2"/>
          </p:nvPr>
        </p:nvSpPr>
        <p:spPr>
          <a:xfrm>
            <a:off x="6553200" y="6248400"/>
            <a:ext cx="2209800" cy="365125"/>
          </a:xfrm>
          <a:prstGeom prst="rect">
            <a:avLst/>
          </a:prstGeom>
        </p:spPr>
        <p:txBody>
          <a:bodyPr vert="horz" anchor="ctr" anchorCtr="0"/>
          <a:lstStyle>
            <a:lvl1pPr fontAlgn="auto">
              <a:spcBef>
                <a:spcPts val="0"/>
              </a:spcBef>
              <a:spcAft>
                <a:spcPts val="0"/>
              </a:spcAft>
              <a:defRPr sz="1400">
                <a:solidFill>
                  <a:schemeClr val="tx2"/>
                </a:solidFill>
                <a:latin typeface="+mn-lt"/>
                <a:cs typeface="+mn-cs"/>
              </a:defRPr>
            </a:lvl1pPr>
          </a:lstStyle>
          <a:p>
            <a:pPr>
              <a:defRPr/>
            </a:pPr>
            <a:endParaRPr lang="el-GR"/>
          </a:p>
        </p:txBody>
      </p:sp>
      <p:sp>
        <p:nvSpPr>
          <p:cNvPr id="15" name="Footer Placeholder 4"/>
          <p:cNvSpPr>
            <a:spLocks noGrp="1"/>
          </p:cNvSpPr>
          <p:nvPr>
            <p:ph type="ftr" sz="quarter" idx="3"/>
          </p:nvPr>
        </p:nvSpPr>
        <p:spPr>
          <a:xfrm>
            <a:off x="457200" y="6248400"/>
            <a:ext cx="55737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defRPr>
            </a:lvl1pPr>
          </a:lstStyle>
          <a:p>
            <a:endParaRPr lang="el-GR"/>
          </a:p>
        </p:txBody>
      </p:sp>
      <p:sp>
        <p:nvSpPr>
          <p:cNvPr id="16" name="Slide Number Placeholder 5"/>
          <p:cNvSpPr>
            <a:spLocks noGrp="1"/>
          </p:cNvSpPr>
          <p:nvPr>
            <p:ph type="sldNum" sz="quarter" idx="4"/>
          </p:nvPr>
        </p:nvSpPr>
        <p:spPr>
          <a:xfrm rot="5400000">
            <a:off x="5989638" y="144462"/>
            <a:ext cx="533400" cy="244475"/>
          </a:xfrm>
          <a:prstGeom prst="rect">
            <a:avLst/>
          </a:prstGeom>
        </p:spPr>
        <p:txBody>
          <a:bodyPr vert="horz" anchor="ctr" anchorCtr="0">
            <a:normAutofit/>
          </a:bodyPr>
          <a:lstStyle>
            <a:lvl1pPr algn="ctr" fontAlgn="auto">
              <a:spcBef>
                <a:spcPts val="0"/>
              </a:spcBef>
              <a:spcAft>
                <a:spcPts val="0"/>
              </a:spcAft>
              <a:defRPr sz="1400" b="1">
                <a:solidFill>
                  <a:srgbClr val="FFFFFF"/>
                </a:solidFill>
                <a:latin typeface="+mn-lt"/>
                <a:cs typeface="+mn-cs"/>
              </a:defRPr>
            </a:lvl1pPr>
          </a:lstStyle>
          <a:p>
            <a:pPr>
              <a:defRPr/>
            </a:pPr>
            <a:fld id="{558390BE-B134-4710-BC9B-267FA6DA4BD2}"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0" fontAlgn="base" hangingPunct="0">
        <a:spcBef>
          <a:spcPct val="0"/>
        </a:spcBef>
        <a:spcAft>
          <a:spcPct val="0"/>
        </a:spcAft>
        <a:defRPr sz="4400">
          <a:solidFill>
            <a:schemeClr val="tx2"/>
          </a:solidFill>
          <a:latin typeface="Calibri" pitchFamily="34" charset="0"/>
        </a:defRPr>
      </a:lvl6pPr>
      <a:lvl7pPr marL="914400" algn="l" rtl="0" eaLnBrk="0" fontAlgn="base" hangingPunct="0">
        <a:spcBef>
          <a:spcPct val="0"/>
        </a:spcBef>
        <a:spcAft>
          <a:spcPct val="0"/>
        </a:spcAft>
        <a:defRPr sz="4400">
          <a:solidFill>
            <a:schemeClr val="tx2"/>
          </a:solidFill>
          <a:latin typeface="Calibri" pitchFamily="34" charset="0"/>
        </a:defRPr>
      </a:lvl7pPr>
      <a:lvl8pPr marL="1371600" algn="l" rtl="0" eaLnBrk="0" fontAlgn="base" hangingPunct="0">
        <a:spcBef>
          <a:spcPct val="0"/>
        </a:spcBef>
        <a:spcAft>
          <a:spcPct val="0"/>
        </a:spcAft>
        <a:defRPr sz="4400">
          <a:solidFill>
            <a:schemeClr val="tx2"/>
          </a:solidFill>
          <a:latin typeface="Calibri" pitchFamily="34" charset="0"/>
        </a:defRPr>
      </a:lvl8pPr>
      <a:lvl9pPr marL="1828800" algn="l" rtl="0" eaLnBrk="0" fontAlgn="base" hangingPunct="0">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5pPr>
      <a:lvl6pPr marL="22860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3.bp.blogspot.com/-8TJWk1M3eCc/T3BCy_GyEcI/AAAAAAABMjM/HuKt7aJG960/s1600/1.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Office_Word_Document1.docx"/><Relationship Id="rId5" Type="http://schemas.openxmlformats.org/officeDocument/2006/relationships/image" Target="../media/image7.jpeg"/><Relationship Id="rId4" Type="http://schemas.openxmlformats.org/officeDocument/2006/relationships/hyperlink" Target="http://3.bp.blogspot.com/-8TJWk1M3eCc/T3BCy_GyEcI/AAAAAAABMjM/HuKt7aJG960/s1600/1.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ctrTitle"/>
          </p:nvPr>
        </p:nvSpPr>
        <p:spPr>
          <a:xfrm>
            <a:off x="755576" y="1340768"/>
            <a:ext cx="7772400" cy="2474912"/>
          </a:xfrm>
        </p:spPr>
        <p:txBody>
          <a:bodyPr/>
          <a:lstStyle/>
          <a:p>
            <a:pPr algn="ctr"/>
            <a:r>
              <a:rPr lang="el-GR" b="1" dirty="0" smtClean="0"/>
              <a:t>Συγκεντρώσεις επιχειρήσεων: συγχωνεύσεις και εξαγορές</a:t>
            </a:r>
            <a:r>
              <a:rPr lang="el-GR" dirty="0" smtClean="0"/>
              <a:t/>
            </a:r>
            <a:br>
              <a:rPr lang="el-GR" dirty="0" smtClean="0"/>
            </a:br>
            <a:r>
              <a:rPr lang="el-GR" b="1" dirty="0" smtClean="0"/>
              <a:t>Μελέτη περιπτώσεων</a:t>
            </a:r>
            <a:endParaRPr lang="el-GR" dirty="0">
              <a:effectLst>
                <a:outerShdw blurRad="38100" dist="38100" dir="2700000" algn="tl">
                  <a:srgbClr val="C0C0C0"/>
                </a:outerShdw>
              </a:effectLst>
            </a:endParaRPr>
          </a:p>
        </p:txBody>
      </p:sp>
      <p:sp>
        <p:nvSpPr>
          <p:cNvPr id="11267" name="Rectangle 3"/>
          <p:cNvSpPr>
            <a:spLocks noGrp="1"/>
          </p:cNvSpPr>
          <p:nvPr>
            <p:ph type="subTitle" idx="1"/>
          </p:nvPr>
        </p:nvSpPr>
        <p:spPr>
          <a:xfrm>
            <a:off x="683568" y="4653136"/>
            <a:ext cx="7632848" cy="1584176"/>
          </a:xfrm>
        </p:spPr>
        <p:txBody>
          <a:bodyPr/>
          <a:lstStyle/>
          <a:p>
            <a:pPr algn="r">
              <a:spcBef>
                <a:spcPts val="0"/>
              </a:spcBef>
            </a:pPr>
            <a:r>
              <a:rPr lang="el-GR" sz="2100" dirty="0" smtClean="0"/>
              <a:t>			</a:t>
            </a:r>
            <a:r>
              <a:rPr lang="el-GR" sz="2000" b="1" dirty="0" smtClean="0"/>
              <a:t>Κέλλυ Μπενετάτου</a:t>
            </a:r>
          </a:p>
          <a:p>
            <a:pPr algn="r">
              <a:spcBef>
                <a:spcPts val="0"/>
              </a:spcBef>
            </a:pPr>
            <a:r>
              <a:rPr lang="el-GR" sz="1800" dirty="0" smtClean="0"/>
              <a:t>Προϊσταμένη Α' Δ/</a:t>
            </a:r>
            <a:r>
              <a:rPr lang="el-GR" sz="1800" dirty="0" err="1" smtClean="0"/>
              <a:t>νσης </a:t>
            </a:r>
            <a:r>
              <a:rPr lang="el-GR" sz="1800" dirty="0" smtClean="0"/>
              <a:t>Οικονομικής Τεκμηρίωσης</a:t>
            </a:r>
          </a:p>
          <a:p>
            <a:pPr algn="r">
              <a:spcBef>
                <a:spcPts val="0"/>
              </a:spcBef>
            </a:pPr>
            <a:r>
              <a:rPr lang="el-GR" sz="2000" b="1" dirty="0" smtClean="0"/>
              <a:t>Μαρία Δερεδάκη</a:t>
            </a:r>
            <a:endParaRPr lang="el-GR" sz="2000" dirty="0" smtClean="0"/>
          </a:p>
          <a:p>
            <a:pPr algn="r">
              <a:spcBef>
                <a:spcPts val="0"/>
              </a:spcBef>
            </a:pPr>
            <a:r>
              <a:rPr lang="el-GR" sz="1800" dirty="0" smtClean="0"/>
              <a:t>Προϊσταμένη Δ/</a:t>
            </a:r>
            <a:r>
              <a:rPr lang="el-GR" sz="1800" dirty="0" err="1" smtClean="0"/>
              <a:t>νσης </a:t>
            </a:r>
            <a:r>
              <a:rPr lang="el-GR" sz="1800" dirty="0" smtClean="0"/>
              <a:t>Νομικής Τεκμηρίωσης</a:t>
            </a:r>
          </a:p>
          <a:p>
            <a:pPr algn="r"/>
            <a:r>
              <a:rPr lang="el-GR" sz="2100" i="1" dirty="0" smtClean="0"/>
              <a:t>Παρουσίαση </a:t>
            </a:r>
            <a:r>
              <a:rPr lang="en-US" sz="2100" i="1" dirty="0" smtClean="0"/>
              <a:t>EPLO</a:t>
            </a:r>
            <a:r>
              <a:rPr lang="el-GR" sz="2100" i="1" dirty="0" smtClean="0"/>
              <a:t> – </a:t>
            </a:r>
            <a:r>
              <a:rPr lang="en-US" sz="2100" i="1" dirty="0" smtClean="0"/>
              <a:t>22 </a:t>
            </a:r>
            <a:r>
              <a:rPr lang="el-GR" sz="2100" i="1" dirty="0" smtClean="0"/>
              <a:t>Ιουνίου 2017</a:t>
            </a:r>
          </a:p>
        </p:txBody>
      </p:sp>
      <p:pic>
        <p:nvPicPr>
          <p:cNvPr id="4"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28600"/>
            <a:ext cx="6977082" cy="990600"/>
          </a:xfrm>
        </p:spPr>
        <p:txBody>
          <a:bodyPr/>
          <a:lstStyle/>
          <a:p>
            <a:r>
              <a:rPr lang="el-GR" sz="3600" dirty="0" smtClean="0">
                <a:solidFill>
                  <a:srgbClr val="073763"/>
                </a:solidFill>
              </a:rPr>
              <a:t>Σχετική Προϊοντική Αγορά («ΣΠΑ») - </a:t>
            </a:r>
            <a:r>
              <a:rPr lang="el-GR" sz="3000" i="1" dirty="0" smtClean="0"/>
              <a:t>Ορισμός της ΣΠΑ στην πράξη   </a:t>
            </a:r>
            <a:r>
              <a:rPr lang="el-GR" sz="3600" dirty="0" smtClean="0">
                <a:solidFill>
                  <a:srgbClr val="073763"/>
                </a:solidFill>
              </a:rPr>
              <a:t>(6)</a:t>
            </a:r>
            <a:r>
              <a:rPr lang="el-GR" sz="3600" dirty="0" smtClean="0"/>
              <a:t> </a:t>
            </a:r>
            <a:r>
              <a:rPr lang="el-GR" sz="1800" dirty="0" smtClean="0"/>
              <a:t/>
            </a:r>
            <a:br>
              <a:rPr lang="el-GR" sz="1800" dirty="0" smtClean="0"/>
            </a:br>
            <a:endParaRPr lang="el-GR" sz="1800" dirty="0"/>
          </a:p>
        </p:txBody>
      </p:sp>
      <p:sp>
        <p:nvSpPr>
          <p:cNvPr id="3" name="Content Placeholder 2"/>
          <p:cNvSpPr>
            <a:spLocks noGrp="1"/>
          </p:cNvSpPr>
          <p:nvPr>
            <p:ph idx="1"/>
          </p:nvPr>
        </p:nvSpPr>
        <p:spPr/>
        <p:txBody>
          <a:bodyPr/>
          <a:lstStyle/>
          <a:p>
            <a:pPr marL="450850" indent="-450850">
              <a:lnSpc>
                <a:spcPct val="120000"/>
              </a:lnSpc>
              <a:spcBef>
                <a:spcPts val="200"/>
              </a:spcBef>
              <a:buSzTx/>
              <a:buFont typeface="Wingdings" pitchFamily="2" charset="2"/>
              <a:buChar char="q"/>
            </a:pPr>
            <a:r>
              <a:rPr lang="en-US" sz="1800" b="1" dirty="0" smtClean="0"/>
              <a:t>Price correlation: </a:t>
            </a:r>
            <a:endParaRPr lang="el-GR" sz="1800" b="1" dirty="0" smtClean="0"/>
          </a:p>
          <a:p>
            <a:pPr marL="771525" lvl="1" indent="-450850">
              <a:lnSpc>
                <a:spcPct val="120000"/>
              </a:lnSpc>
              <a:spcBef>
                <a:spcPts val="200"/>
              </a:spcBef>
              <a:buSzTx/>
              <a:buFont typeface="Wingdings" pitchFamily="2" charset="2"/>
              <a:buChar char="q"/>
            </a:pPr>
            <a:r>
              <a:rPr lang="el-GR" sz="1600" dirty="0" smtClean="0"/>
              <a:t>Εξετάζει κατά πόσο οι τιμές δύο υποτιθέμενων ανταγωνιστικών προϊόντων κινούνται/εξελίσσονται μαζί διαχρονικά</a:t>
            </a:r>
          </a:p>
          <a:p>
            <a:pPr marL="1046162" lvl="2" indent="-450850">
              <a:lnSpc>
                <a:spcPct val="120000"/>
              </a:lnSpc>
              <a:spcBef>
                <a:spcPts val="200"/>
              </a:spcBef>
              <a:buSzTx/>
              <a:buFont typeface="Wingdings" pitchFamily="2" charset="2"/>
              <a:buChar char="q"/>
            </a:pPr>
            <a:endParaRPr lang="el-GR" sz="14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960562" lvl="4" indent="-450850">
              <a:lnSpc>
                <a:spcPct val="120000"/>
              </a:lnSpc>
              <a:spcBef>
                <a:spcPts val="200"/>
              </a:spcBef>
              <a:buSzTx/>
              <a:buFont typeface="Wingdings" pitchFamily="2" charset="2"/>
              <a:buChar char="q"/>
            </a:pPr>
            <a:endParaRPr lang="en-US" sz="1600" dirty="0" smtClean="0"/>
          </a:p>
          <a:p>
            <a:pPr algn="just"/>
            <a:endParaRPr lang="en-US" sz="16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10</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pic>
        <p:nvPicPr>
          <p:cNvPr id="6" name="Content Placeholder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5786" y="2714620"/>
            <a:ext cx="7858180" cy="342902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200" dirty="0" smtClean="0"/>
              <a:t>Παράδειγμα: ΔΕΛΤΑ-ΜΕΒΓΑΛ </a:t>
            </a:r>
            <a:r>
              <a:rPr lang="el-GR" sz="3500" dirty="0" smtClean="0"/>
              <a:t>515/</a:t>
            </a:r>
            <a:r>
              <a:rPr lang="en-US" sz="3500" dirty="0" smtClean="0"/>
              <a:t>VI/2011</a:t>
            </a:r>
            <a:r>
              <a:rPr lang="el-GR" sz="3500" dirty="0" smtClean="0"/>
              <a:t> (1)</a:t>
            </a:r>
            <a:endParaRPr lang="el-GR" sz="3500" dirty="0"/>
          </a:p>
        </p:txBody>
      </p:sp>
      <p:sp>
        <p:nvSpPr>
          <p:cNvPr id="3" name="Content Placeholder 2"/>
          <p:cNvSpPr>
            <a:spLocks noGrp="1"/>
          </p:cNvSpPr>
          <p:nvPr>
            <p:ph idx="1"/>
          </p:nvPr>
        </p:nvSpPr>
        <p:spPr>
          <a:xfrm>
            <a:off x="612775" y="1600200"/>
            <a:ext cx="8153400" cy="4829196"/>
          </a:xfrm>
        </p:spPr>
        <p:txBody>
          <a:bodyPr/>
          <a:lstStyle/>
          <a:p>
            <a:r>
              <a:rPr lang="el-GR" sz="1800" b="1" dirty="0" smtClean="0"/>
              <a:t>ΔΕΛΤΑ (</a:t>
            </a:r>
            <a:r>
              <a:rPr lang="en-US" sz="1800" b="1" dirty="0" smtClean="0"/>
              <a:t>VIVARTIA</a:t>
            </a:r>
            <a:r>
              <a:rPr lang="el-GR" sz="1800" b="1" dirty="0" smtClean="0"/>
              <a:t>)</a:t>
            </a:r>
          </a:p>
          <a:p>
            <a:pPr lvl="2" algn="just"/>
            <a:r>
              <a:rPr lang="el-GR" sz="1800" dirty="0" smtClean="0"/>
              <a:t>Γαλακτοκομικά προϊόντα, όπως γάλα και παρεμφερή προϊόντα γιαουρτιού,  </a:t>
            </a:r>
          </a:p>
          <a:p>
            <a:pPr lvl="2" algn="just"/>
            <a:r>
              <a:rPr lang="el-GR" sz="1800" dirty="0" smtClean="0"/>
              <a:t>Χυμοί φρούτων, </a:t>
            </a:r>
          </a:p>
          <a:p>
            <a:pPr lvl="2" algn="just"/>
            <a:r>
              <a:rPr lang="el-GR" sz="1800" dirty="0" smtClean="0"/>
              <a:t>Υπηρεσίες εστίασης και ψυχαγωγίας (αλυσίδα εστιατορίων, εστιατορίων ταχείας εστίασης και καφε-ζαχαροπλαστείων και υπηρεσιών μαζικής εστίασης (catering), και </a:t>
            </a:r>
          </a:p>
          <a:p>
            <a:pPr lvl="2" algn="just"/>
            <a:r>
              <a:rPr lang="el-GR" sz="1800" dirty="0" smtClean="0"/>
              <a:t>Κατεψυγμένα τρόφιμα (όπως λαχανικά και έτοιμες συνταγές γευμάτων)</a:t>
            </a:r>
          </a:p>
          <a:p>
            <a:endParaRPr lang="el-GR" sz="1800" dirty="0" smtClean="0"/>
          </a:p>
          <a:p>
            <a:r>
              <a:rPr lang="el-GR" sz="1800" b="1" dirty="0" smtClean="0"/>
              <a:t>ΜΕΒΓΑΛ</a:t>
            </a:r>
          </a:p>
          <a:p>
            <a:pPr lvl="2" algn="just"/>
            <a:r>
              <a:rPr lang="el-GR" sz="1800" dirty="0" smtClean="0"/>
              <a:t>Γαλακτοκομικά προϊόντα, όπως γάλα και παρεμφερή προϊόντα γιαουρτιού,  </a:t>
            </a:r>
          </a:p>
          <a:p>
            <a:pPr lvl="2" algn="just"/>
            <a:r>
              <a:rPr lang="el-GR" sz="1800" dirty="0" smtClean="0"/>
              <a:t>Χυμοί φρούτων </a:t>
            </a:r>
          </a:p>
          <a:p>
            <a:pPr lvl="2" algn="just">
              <a:buNone/>
            </a:pPr>
            <a:endParaRPr lang="el-GR" sz="18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11</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pic>
        <p:nvPicPr>
          <p:cNvPr id="6" name="Picture 5" descr="http://3.bp.blogspot.com/-8TJWk1M3eCc/T3BCy_GyEcI/AAAAAAABMjM/HuKt7aJG960/s320/1.jpg">
            <a:hlinkClick r:id="rId3"/>
          </p:cNvPr>
          <p:cNvPicPr/>
          <p:nvPr/>
        </p:nvPicPr>
        <p:blipFill>
          <a:blip r:embed="rId4" cstate="print"/>
          <a:srcRect/>
          <a:stretch>
            <a:fillRect/>
          </a:stretch>
        </p:blipFill>
        <p:spPr bwMode="auto">
          <a:xfrm>
            <a:off x="6715140" y="142852"/>
            <a:ext cx="2000264" cy="11430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200" dirty="0" smtClean="0"/>
              <a:t>Παράδειγμα: ΔΕΛΤΑ-ΜΕΒΓΑΛ </a:t>
            </a:r>
            <a:r>
              <a:rPr lang="el-GR" sz="3500" dirty="0" smtClean="0"/>
              <a:t>515/</a:t>
            </a:r>
            <a:r>
              <a:rPr lang="en-US" sz="3500" dirty="0" smtClean="0"/>
              <a:t>VI/2011</a:t>
            </a:r>
            <a:r>
              <a:rPr lang="el-GR" sz="3500" dirty="0" smtClean="0"/>
              <a:t> (2)</a:t>
            </a:r>
            <a:endParaRPr lang="el-GR" sz="3500" dirty="0"/>
          </a:p>
        </p:txBody>
      </p:sp>
      <p:sp>
        <p:nvSpPr>
          <p:cNvPr id="3" name="Content Placeholder 2"/>
          <p:cNvSpPr>
            <a:spLocks noGrp="1"/>
          </p:cNvSpPr>
          <p:nvPr>
            <p:ph idx="1"/>
          </p:nvPr>
        </p:nvSpPr>
        <p:spPr>
          <a:xfrm>
            <a:off x="612775" y="1600200"/>
            <a:ext cx="8153400" cy="4829196"/>
          </a:xfrm>
        </p:spPr>
        <p:txBody>
          <a:bodyPr/>
          <a:lstStyle/>
          <a:p>
            <a:pPr marL="319088" lvl="2" indent="-319088" algn="just">
              <a:spcBef>
                <a:spcPts val="700"/>
              </a:spcBef>
              <a:buSzPct val="60000"/>
              <a:buNone/>
            </a:pPr>
            <a:r>
              <a:rPr lang="el-GR" sz="1800" dirty="0" smtClean="0"/>
              <a:t>=&gt; </a:t>
            </a:r>
            <a:r>
              <a:rPr lang="el-GR" sz="1800" u="sng" dirty="0" smtClean="0"/>
              <a:t>Εξετάστηκαν 13 βασικές σχετικές αγορές </a:t>
            </a:r>
          </a:p>
          <a:p>
            <a:pPr algn="just"/>
            <a:r>
              <a:rPr lang="el-GR" sz="1700" dirty="0" smtClean="0"/>
              <a:t>Μετά την ολοκλήρωση της γνωστοποιηθείσας συγκέντρωσης, στις ακόλουθες σχετικές αγορές προϊόντων θα προκύψει ιδιαίτερα υψηλός βαθμός συγκέντρωσης, με τη δημιουργία ή ενίσχυση της δεσπόζουσας θέσης για τη νέα οντότητα</a:t>
            </a:r>
            <a:r>
              <a:rPr lang="el-GR" sz="1800" dirty="0" smtClean="0"/>
              <a:t>.</a:t>
            </a:r>
            <a:r>
              <a:rPr lang="el-GR" sz="1800" b="1" dirty="0" smtClean="0"/>
              <a:t> </a:t>
            </a:r>
          </a:p>
          <a:p>
            <a:pPr algn="just"/>
            <a:endParaRPr lang="el-GR" sz="1800" b="1" dirty="0" smtClean="0"/>
          </a:p>
          <a:p>
            <a:pPr algn="just"/>
            <a:endParaRPr lang="el-GR" sz="1800" dirty="0" smtClean="0"/>
          </a:p>
          <a:p>
            <a:pPr lvl="2" algn="just">
              <a:buNone/>
            </a:pPr>
            <a:endParaRPr lang="el-GR" sz="1800" dirty="0" smtClean="0"/>
          </a:p>
          <a:p>
            <a:pPr lvl="2" algn="just">
              <a:buNone/>
            </a:pPr>
            <a:endParaRPr lang="el-GR" sz="1800" dirty="0" smtClean="0"/>
          </a:p>
          <a:p>
            <a:pPr lvl="2" algn="just">
              <a:buNone/>
            </a:pPr>
            <a:endParaRPr lang="el-GR" sz="1800" dirty="0" smtClean="0"/>
          </a:p>
          <a:p>
            <a:pPr lvl="2" algn="just"/>
            <a:endParaRPr lang="el-GR" sz="1800" dirty="0" smtClean="0"/>
          </a:p>
          <a:p>
            <a:pPr lvl="2" algn="just"/>
            <a:endParaRPr lang="el-GR" sz="1800" dirty="0" smtClean="0"/>
          </a:p>
          <a:p>
            <a:pPr lvl="2" algn="just"/>
            <a:endParaRPr lang="el-GR" sz="1800" dirty="0" smtClean="0"/>
          </a:p>
          <a:p>
            <a:pPr lvl="2" algn="just"/>
            <a:endParaRPr lang="el-GR" sz="1800" dirty="0" smtClean="0"/>
          </a:p>
          <a:p>
            <a:pPr lvl="2" algn="just">
              <a:buFont typeface="Symbol" pitchFamily="18" charset="2"/>
              <a:buChar char="Þ"/>
            </a:pPr>
            <a:r>
              <a:rPr lang="el-GR" sz="1800" dirty="0" smtClean="0"/>
              <a:t>Η συγκέντρωση εγκρίθηκε υπό όρους και προϋποθέσεις</a:t>
            </a: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12</a:t>
            </a:fld>
            <a:endParaRPr lang="el-GR"/>
          </a:p>
        </p:txBody>
      </p:sp>
      <p:pic>
        <p:nvPicPr>
          <p:cNvPr id="5" name="Picture 4" descr="logo"/>
          <p:cNvPicPr>
            <a:picLocks noChangeAspect="1" noChangeArrowheads="1"/>
          </p:cNvPicPr>
          <p:nvPr/>
        </p:nvPicPr>
        <p:blipFill>
          <a:blip r:embed="rId3" cstate="print"/>
          <a:srcRect/>
          <a:stretch>
            <a:fillRect/>
          </a:stretch>
        </p:blipFill>
        <p:spPr bwMode="auto">
          <a:xfrm>
            <a:off x="250825" y="260350"/>
            <a:ext cx="1331913" cy="730250"/>
          </a:xfrm>
          <a:prstGeom prst="rect">
            <a:avLst/>
          </a:prstGeom>
          <a:noFill/>
          <a:ln w="9525">
            <a:noFill/>
            <a:miter lim="800000"/>
            <a:headEnd/>
            <a:tailEnd/>
          </a:ln>
        </p:spPr>
      </p:pic>
      <p:pic>
        <p:nvPicPr>
          <p:cNvPr id="6" name="Picture 5" descr="http://3.bp.blogspot.com/-8TJWk1M3eCc/T3BCy_GyEcI/AAAAAAABMjM/HuKt7aJG960/s320/1.jpg">
            <a:hlinkClick r:id="rId4"/>
          </p:cNvPr>
          <p:cNvPicPr/>
          <p:nvPr/>
        </p:nvPicPr>
        <p:blipFill>
          <a:blip r:embed="rId5" cstate="print"/>
          <a:srcRect/>
          <a:stretch>
            <a:fillRect/>
          </a:stretch>
        </p:blipFill>
        <p:spPr bwMode="auto">
          <a:xfrm>
            <a:off x="6715140" y="142852"/>
            <a:ext cx="2000264" cy="1143008"/>
          </a:xfrm>
          <a:prstGeom prst="rect">
            <a:avLst/>
          </a:prstGeom>
          <a:noFill/>
          <a:ln w="9525">
            <a:noFill/>
            <a:miter lim="800000"/>
            <a:headEnd/>
            <a:tailEnd/>
          </a:ln>
        </p:spPr>
      </p:pic>
      <p:graphicFrame>
        <p:nvGraphicFramePr>
          <p:cNvPr id="28676" name="Object 4"/>
          <p:cNvGraphicFramePr>
            <a:graphicFrameLocks noChangeAspect="1"/>
          </p:cNvGraphicFramePr>
          <p:nvPr/>
        </p:nvGraphicFramePr>
        <p:xfrm>
          <a:off x="1403648" y="2852936"/>
          <a:ext cx="5900737" cy="3232150"/>
        </p:xfrm>
        <a:graphic>
          <a:graphicData uri="http://schemas.openxmlformats.org/presentationml/2006/ole">
            <p:oleObj spid="_x0000_s28676" name="Document" r:id="rId6" imgW="5900187" imgH="3231667" progId="Word.Documen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500" dirty="0" smtClean="0"/>
              <a:t>Παράδειγμα: ΔΕΛΤΑ-ΜΕΒΓΑΛ 515/</a:t>
            </a:r>
            <a:r>
              <a:rPr lang="en-US" sz="3500" dirty="0" smtClean="0"/>
              <a:t>VI/2011</a:t>
            </a:r>
            <a:r>
              <a:rPr lang="el-GR" sz="3500" dirty="0" smtClean="0"/>
              <a:t> (3)</a:t>
            </a:r>
            <a:endParaRPr lang="el-GR" sz="3500" dirty="0"/>
          </a:p>
        </p:txBody>
      </p:sp>
      <p:sp>
        <p:nvSpPr>
          <p:cNvPr id="3" name="Content Placeholder 2"/>
          <p:cNvSpPr>
            <a:spLocks noGrp="1"/>
          </p:cNvSpPr>
          <p:nvPr>
            <p:ph idx="1"/>
          </p:nvPr>
        </p:nvSpPr>
        <p:spPr/>
        <p:txBody>
          <a:bodyPr/>
          <a:lstStyle/>
          <a:p>
            <a:r>
              <a:rPr lang="el-GR" sz="1800" b="1" dirty="0" smtClean="0"/>
              <a:t>Αγορά λευκού γάλακτος</a:t>
            </a:r>
          </a:p>
          <a:p>
            <a:pPr lvl="1"/>
            <a:r>
              <a:rPr lang="el-GR" sz="1800" b="1" dirty="0" smtClean="0"/>
              <a:t>Ερώτημα: </a:t>
            </a:r>
            <a:r>
              <a:rPr lang="el-GR" sz="1800" dirty="0" smtClean="0"/>
              <a:t>Είναι ενιαία η αγορά?</a:t>
            </a:r>
          </a:p>
          <a:p>
            <a:pPr lvl="2"/>
            <a:r>
              <a:rPr lang="el-GR" sz="1800" dirty="0" smtClean="0"/>
              <a:t>Φρέσκο παστεριωμένο γάλα (μ.α. νέας οντότητας 45%)</a:t>
            </a:r>
          </a:p>
          <a:p>
            <a:pPr lvl="2"/>
            <a:r>
              <a:rPr lang="el-GR" sz="1800" dirty="0" smtClean="0"/>
              <a:t>Γάλα Υψηλής Παστερίωσης (μ.α. νέας οντότητας 25%)</a:t>
            </a:r>
          </a:p>
          <a:p>
            <a:pPr lvl="2"/>
            <a:r>
              <a:rPr lang="el-GR" sz="1800" dirty="0" smtClean="0"/>
              <a:t>Γάλα Μακράς Διαρκείας (μ.α. νέας οντότητας &lt;5%)</a:t>
            </a:r>
          </a:p>
          <a:p>
            <a:pPr lvl="2"/>
            <a:r>
              <a:rPr lang="el-GR" sz="1800" dirty="0" smtClean="0"/>
              <a:t>Γάλα Εβαπορέ (μ.α. νέας οντότητας 16%)</a:t>
            </a:r>
          </a:p>
          <a:p>
            <a:pPr lvl="1" algn="just"/>
            <a:r>
              <a:rPr lang="el-GR" sz="1800" b="1" dirty="0" smtClean="0"/>
              <a:t>Χαρακτηριστικά προϊόντων </a:t>
            </a:r>
          </a:p>
          <a:p>
            <a:pPr lvl="1" algn="just"/>
            <a:r>
              <a:rPr lang="el-GR" sz="1800" b="1" dirty="0" smtClean="0"/>
              <a:t>Εργαλείο: </a:t>
            </a:r>
            <a:r>
              <a:rPr lang="el-GR" sz="1800" dirty="0" smtClean="0"/>
              <a:t>Οικονομετρική Ανάλυση: εκτιμήση συνάρτησης ζήτησης του τελικού καταναλωτή, προκειμένου να εκτιμήσει εάν, βάσει των εμπειρικών αποτελεσμάτων (εκτίμηση ελαστικότητας, </a:t>
            </a:r>
            <a:r>
              <a:rPr lang="en-US" sz="1800" dirty="0" smtClean="0"/>
              <a:t>SSNIP test</a:t>
            </a:r>
            <a:r>
              <a:rPr lang="el-GR" sz="1800" dirty="0" smtClean="0"/>
              <a:t>, και ανάλυσης συνολοκλήρωσης) οι τρεις αγορές (σχετικής αγοράς Φρέσκου, Υψηλής Παστερίωσης και Συμπυκνωμένου γάλακτος) αποτελούν διακριτές αγορές</a:t>
            </a:r>
          </a:p>
          <a:p>
            <a:pPr lvl="1"/>
            <a:r>
              <a:rPr lang="el-GR" sz="1800" b="1" dirty="0" smtClean="0"/>
              <a:t>Συμπέρασμα: </a:t>
            </a:r>
            <a:r>
              <a:rPr lang="el-GR" sz="1800" dirty="0" smtClean="0"/>
              <a:t>Διακριτές Αγορές</a:t>
            </a: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13</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500" dirty="0" smtClean="0">
                <a:solidFill>
                  <a:srgbClr val="073763"/>
                </a:solidFill>
              </a:rPr>
              <a:t>Παράδειγμα: ΔΕΛΤΑ-ΜΕΒΓΑΛ 515/</a:t>
            </a:r>
            <a:r>
              <a:rPr lang="en-US" sz="3500" dirty="0" smtClean="0">
                <a:solidFill>
                  <a:srgbClr val="073763"/>
                </a:solidFill>
              </a:rPr>
              <a:t>VI/2011</a:t>
            </a:r>
            <a:r>
              <a:rPr lang="el-GR" sz="3500" dirty="0" smtClean="0">
                <a:solidFill>
                  <a:srgbClr val="073763"/>
                </a:solidFill>
              </a:rPr>
              <a:t> (4)</a:t>
            </a:r>
            <a:endParaRPr lang="el-GR" dirty="0"/>
          </a:p>
        </p:txBody>
      </p:sp>
      <p:sp>
        <p:nvSpPr>
          <p:cNvPr id="3" name="Content Placeholder 2"/>
          <p:cNvSpPr>
            <a:spLocks noGrp="1"/>
          </p:cNvSpPr>
          <p:nvPr>
            <p:ph idx="1"/>
          </p:nvPr>
        </p:nvSpPr>
        <p:spPr>
          <a:xfrm>
            <a:off x="500034" y="1571612"/>
            <a:ext cx="8153400" cy="4972072"/>
          </a:xfrm>
        </p:spPr>
        <p:txBody>
          <a:bodyPr/>
          <a:lstStyle/>
          <a:p>
            <a:pPr algn="just"/>
            <a:r>
              <a:rPr lang="el-GR" dirty="0" smtClean="0"/>
              <a:t>Εκτίμηση Ελαστικοτήτων</a:t>
            </a:r>
          </a:p>
          <a:p>
            <a:pPr lvl="1" algn="just"/>
            <a:r>
              <a:rPr lang="el-GR" sz="1800" dirty="0" smtClean="0"/>
              <a:t>Σε </a:t>
            </a:r>
            <a:r>
              <a:rPr lang="el-GR" sz="1800" u="sng" dirty="0" smtClean="0"/>
              <a:t>επίπεδο συνολικής αγοράς γάλακτος</a:t>
            </a:r>
            <a:r>
              <a:rPr lang="el-GR" sz="1800" dirty="0" smtClean="0"/>
              <a:t> η εξίσωση της συνολικής ζήτησης η οποία εκτιμήθηκε, τόσο με αυτοπαλίνδρομο σχήμα 1</a:t>
            </a:r>
            <a:r>
              <a:rPr lang="el-GR" sz="1800" baseline="30000" dirty="0" smtClean="0"/>
              <a:t>ου</a:t>
            </a:r>
            <a:r>
              <a:rPr lang="el-GR" sz="1800" dirty="0" smtClean="0"/>
              <a:t> βαθμού [</a:t>
            </a:r>
            <a:r>
              <a:rPr lang="en-US" sz="1800" dirty="0" smtClean="0"/>
              <a:t>AR</a:t>
            </a:r>
            <a:r>
              <a:rPr lang="el-GR" sz="1800" dirty="0" smtClean="0"/>
              <a:t>(1)], όσο και με την μέθοδο </a:t>
            </a:r>
            <a:r>
              <a:rPr lang="en-US" sz="1800" dirty="0" smtClean="0"/>
              <a:t>Cochrane</a:t>
            </a:r>
            <a:r>
              <a:rPr lang="el-GR" sz="1800" dirty="0" smtClean="0"/>
              <a:t>-</a:t>
            </a:r>
            <a:r>
              <a:rPr lang="en-US" sz="1800" dirty="0" err="1" smtClean="0"/>
              <a:t>Orcutt</a:t>
            </a:r>
            <a:r>
              <a:rPr lang="el-GR" sz="1800" dirty="0" smtClean="0"/>
              <a:t>, δίνεται από την σχέση (1) παρακάτω:</a:t>
            </a:r>
          </a:p>
          <a:p>
            <a:endParaRPr lang="el-GR" dirty="0" smtClean="0"/>
          </a:p>
          <a:p>
            <a:pPr lvl="1"/>
            <a:r>
              <a:rPr lang="el-GR" sz="1800" dirty="0" smtClean="0"/>
              <a:t>Σε επίπεδο </a:t>
            </a:r>
            <a:r>
              <a:rPr lang="el-GR" sz="1800" u="sng" dirty="0" smtClean="0"/>
              <a:t>τομέα/σχετικής αγοράς προϊόντος</a:t>
            </a:r>
            <a:r>
              <a:rPr lang="el-GR" sz="1800" dirty="0" smtClean="0"/>
              <a:t> εκτιμήθηκε η γραμμική συνάρτηση ζήτησης σε φυσικούς λογάριθμους ανά τομέα:</a:t>
            </a:r>
          </a:p>
          <a:p>
            <a:pPr lvl="1"/>
            <a:endParaRPr lang="el-GR" sz="1800" dirty="0" smtClean="0"/>
          </a:p>
          <a:p>
            <a:pPr lvl="1">
              <a:buNone/>
            </a:pPr>
            <a:endParaRPr lang="el-GR" sz="1800" dirty="0" smtClean="0"/>
          </a:p>
          <a:p>
            <a:pPr marL="0" lvl="1" indent="0" algn="just">
              <a:buNone/>
            </a:pPr>
            <a:r>
              <a:rPr lang="el-GR" sz="1800" b="1" u="sng" dirty="0" smtClean="0"/>
              <a:t>Συμπέρασμα</a:t>
            </a:r>
            <a:r>
              <a:rPr lang="el-GR" sz="1800" b="1" dirty="0" smtClean="0"/>
              <a:t>: </a:t>
            </a:r>
            <a:r>
              <a:rPr lang="el-GR" sz="1700" dirty="0" smtClean="0"/>
              <a:t>Σε επίπεδο συνολικής αγοράς γάλακτος, η ζήτηση για λευκό γάλα είναι στατιστικά σημαντικά ανελαστική [δηλ. p-value&lt;0,01]. Συγκεκριμένα, μια αύξηση της τιμής κατά 10% οδηγεί σε μείωση της ζήτησης για λευκό γάλα κατά 0,04% περίπου. Για όλες τις κατηγορίες προϊόντος οι ελαστικότητες ζήτησης ως προς την ίδια την τιμή του προϊόντος είναι πάρα πολύ κοντά στο μηδέν, υποδεικνύοντας ότι η ζήτηση για Φρέσκο, Υψηλής Παστερίωσης και Εβαπορέ γάλα είναι ανελαστική. Υπό συνθήκες ανελαστικής ζήτησης η κάθε μια κατηγορία εξ’ αυτών θεωρείται ξεχωριστή σχετική αγορά προϊόντος.</a:t>
            </a:r>
          </a:p>
          <a:p>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14</a:t>
            </a:fld>
            <a:endParaRPr lang="el-GR"/>
          </a:p>
        </p:txBody>
      </p:sp>
      <p:pic>
        <p:nvPicPr>
          <p:cNvPr id="5" name="Picture 4" descr="logo"/>
          <p:cNvPicPr>
            <a:picLocks noChangeAspect="1" noChangeArrowheads="1"/>
          </p:cNvPicPr>
          <p:nvPr/>
        </p:nvPicPr>
        <p:blipFill>
          <a:blip r:embed="rId3" cstate="print"/>
          <a:srcRect/>
          <a:stretch>
            <a:fillRect/>
          </a:stretch>
        </p:blipFill>
        <p:spPr bwMode="auto">
          <a:xfrm>
            <a:off x="250825" y="260350"/>
            <a:ext cx="1331913" cy="730250"/>
          </a:xfrm>
          <a:prstGeom prst="rect">
            <a:avLst/>
          </a:prstGeom>
          <a:noFill/>
          <a:ln w="9525">
            <a:noFill/>
            <a:miter lim="800000"/>
            <a:headEnd/>
            <a:tailEnd/>
          </a:ln>
        </p:spPr>
      </p:pic>
      <p:graphicFrame>
        <p:nvGraphicFramePr>
          <p:cNvPr id="26627" name="Object 3"/>
          <p:cNvGraphicFramePr>
            <a:graphicFrameLocks noChangeAspect="1"/>
          </p:cNvGraphicFramePr>
          <p:nvPr/>
        </p:nvGraphicFramePr>
        <p:xfrm>
          <a:off x="1803400" y="3071813"/>
          <a:ext cx="5394325" cy="500062"/>
        </p:xfrm>
        <a:graphic>
          <a:graphicData uri="http://schemas.openxmlformats.org/presentationml/2006/ole">
            <p:oleObj spid="_x0000_s26627" name="Equation" r:id="rId4" imgW="2958840" imgH="241200" progId="Equation.3">
              <p:embed/>
            </p:oleObj>
          </a:graphicData>
        </a:graphic>
      </p:graphicFrame>
      <p:sp>
        <p:nvSpPr>
          <p:cNvPr id="266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6634" name="Object 10"/>
          <p:cNvGraphicFramePr>
            <a:graphicFrameLocks noChangeAspect="1"/>
          </p:cNvGraphicFramePr>
          <p:nvPr/>
        </p:nvGraphicFramePr>
        <p:xfrm>
          <a:off x="1928794" y="4214818"/>
          <a:ext cx="5143536" cy="642942"/>
        </p:xfrm>
        <a:graphic>
          <a:graphicData uri="http://schemas.openxmlformats.org/presentationml/2006/ole">
            <p:oleObj spid="_x0000_s26634" name="Equation" r:id="rId5" imgW="2895600" imgH="3429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28600"/>
            <a:ext cx="6905644" cy="990600"/>
          </a:xfrm>
        </p:spPr>
        <p:txBody>
          <a:bodyPr/>
          <a:lstStyle/>
          <a:p>
            <a:r>
              <a:rPr lang="el-GR" sz="3500" dirty="0" smtClean="0">
                <a:solidFill>
                  <a:srgbClr val="073763"/>
                </a:solidFill>
              </a:rPr>
              <a:t>Παράδειγμα: ΔΕΛΤΑ-ΜΕΒΓΑΛ 515/</a:t>
            </a:r>
            <a:r>
              <a:rPr lang="en-US" sz="3500" dirty="0" smtClean="0">
                <a:solidFill>
                  <a:srgbClr val="073763"/>
                </a:solidFill>
              </a:rPr>
              <a:t>VI/2011</a:t>
            </a:r>
            <a:r>
              <a:rPr lang="el-GR" sz="3500" dirty="0" smtClean="0">
                <a:solidFill>
                  <a:srgbClr val="073763"/>
                </a:solidFill>
              </a:rPr>
              <a:t> (5)</a:t>
            </a:r>
            <a:endParaRPr lang="el-GR" dirty="0"/>
          </a:p>
        </p:txBody>
      </p:sp>
      <p:sp>
        <p:nvSpPr>
          <p:cNvPr id="3" name="Content Placeholder 2"/>
          <p:cNvSpPr>
            <a:spLocks noGrp="1"/>
          </p:cNvSpPr>
          <p:nvPr>
            <p:ph idx="1"/>
          </p:nvPr>
        </p:nvSpPr>
        <p:spPr/>
        <p:txBody>
          <a:bodyPr/>
          <a:lstStyle/>
          <a:p>
            <a:pPr lvl="0"/>
            <a:r>
              <a:rPr lang="el-GR" sz="1800" dirty="0" smtClean="0"/>
              <a:t>Στην περίπτωση της </a:t>
            </a:r>
            <a:r>
              <a:rPr lang="el-GR" sz="1800" u="sng" dirty="0" smtClean="0"/>
              <a:t>εκτίμησης των ελαστικοτήτων στη σχετική αγορά φρέσκου γάλακτος</a:t>
            </a:r>
            <a:r>
              <a:rPr lang="el-GR" sz="1800" dirty="0" smtClean="0"/>
              <a:t>, χρησιμοποιήθηκε το παρακάτω οικονομετρικό υπόδειγμα για κάθε ένα σήμα προϊόντος από τα 4 μεγαλύτερα σήματα της αγοράς:</a:t>
            </a:r>
          </a:p>
          <a:p>
            <a:endParaRPr lang="el-GR" dirty="0" smtClean="0"/>
          </a:p>
          <a:p>
            <a:endParaRPr lang="el-GR" dirty="0" smtClean="0"/>
          </a:p>
          <a:p>
            <a:pPr marL="0" indent="0" algn="just">
              <a:buNone/>
            </a:pPr>
            <a:r>
              <a:rPr lang="el-GR" sz="1800" b="1" u="sng" dirty="0" smtClean="0"/>
              <a:t>Συμπέρασμα</a:t>
            </a:r>
            <a:r>
              <a:rPr lang="el-GR" sz="1800" b="1" dirty="0" smtClean="0"/>
              <a:t>: </a:t>
            </a:r>
            <a:r>
              <a:rPr lang="el-GR" sz="1800" dirty="0" smtClean="0"/>
              <a:t>Ο βαθμός υποκατάστασης των δύο προϊόντων που εμπλέκονται στη συγκέντρωση είναι σχετικά χαμηλός, δεδομένου ότι μία αύξηση της τιμής του προϊόντος της MEVGAL κατά 10% θα αυξήσει την ζητούμενη ποσότητα του προϊόντος της VIVARTIA κατά 1,2%</a:t>
            </a:r>
          </a:p>
          <a:p>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15</a:t>
            </a:fld>
            <a:endParaRPr lang="el-GR"/>
          </a:p>
        </p:txBody>
      </p:sp>
      <p:sp>
        <p:nvSpPr>
          <p:cNvPr id="146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6433" name="Object 1"/>
          <p:cNvGraphicFramePr>
            <a:graphicFrameLocks noChangeAspect="1"/>
          </p:cNvGraphicFramePr>
          <p:nvPr/>
        </p:nvGraphicFramePr>
        <p:xfrm>
          <a:off x="2212975" y="2571750"/>
          <a:ext cx="4359275" cy="857250"/>
        </p:xfrm>
        <a:graphic>
          <a:graphicData uri="http://schemas.openxmlformats.org/presentationml/2006/ole">
            <p:oleObj spid="_x0000_s147458" name="Equation" r:id="rId3" imgW="2844720" imgH="482400" progId="Equation.3">
              <p:embed/>
            </p:oleObj>
          </a:graphicData>
        </a:graphic>
      </p:graphicFrame>
      <p:pic>
        <p:nvPicPr>
          <p:cNvPr id="7" name="Picture 6" descr="logo"/>
          <p:cNvPicPr>
            <a:picLocks noChangeAspect="1" noChangeArrowheads="1"/>
          </p:cNvPicPr>
          <p:nvPr/>
        </p:nvPicPr>
        <p:blipFill>
          <a:blip r:embed="rId4"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28600"/>
            <a:ext cx="6905644" cy="990600"/>
          </a:xfrm>
        </p:spPr>
        <p:txBody>
          <a:bodyPr/>
          <a:lstStyle/>
          <a:p>
            <a:r>
              <a:rPr lang="el-GR" sz="3500" dirty="0" smtClean="0">
                <a:solidFill>
                  <a:srgbClr val="073763"/>
                </a:solidFill>
              </a:rPr>
              <a:t>Παράδειγμα: ΔΕΛΤΑ-ΜΕΒΓΑΛ 515/</a:t>
            </a:r>
            <a:r>
              <a:rPr lang="en-US" sz="3500" dirty="0" smtClean="0">
                <a:solidFill>
                  <a:srgbClr val="073763"/>
                </a:solidFill>
              </a:rPr>
              <a:t>VI/2011 (6)</a:t>
            </a:r>
            <a:endParaRPr lang="el-GR" dirty="0"/>
          </a:p>
        </p:txBody>
      </p:sp>
      <p:sp>
        <p:nvSpPr>
          <p:cNvPr id="3" name="Content Placeholder 2"/>
          <p:cNvSpPr>
            <a:spLocks noGrp="1"/>
          </p:cNvSpPr>
          <p:nvPr>
            <p:ph idx="1"/>
          </p:nvPr>
        </p:nvSpPr>
        <p:spPr/>
        <p:txBody>
          <a:bodyPr/>
          <a:lstStyle/>
          <a:p>
            <a:pPr algn="just"/>
            <a:r>
              <a:rPr lang="el-GR" sz="1800" dirty="0" smtClean="0"/>
              <a:t>Τα αποτελέσματα των οικονομετρικών εκτιμήσεων επιβεβαιώνονται από την αξιολόγηση του SSNIP test, τόσο στην αγορά λευκού γάλακτος, όσο και στις επιμέρους διακριτές αγορές φρέσκου, υψηλής παστερίωσης και εβαπορέ γάλακτος</a:t>
            </a:r>
          </a:p>
          <a:p>
            <a:pPr lvl="1" algn="just"/>
            <a:r>
              <a:rPr lang="el-GR" sz="1800" dirty="0" smtClean="0"/>
              <a:t>Η </a:t>
            </a:r>
            <a:r>
              <a:rPr lang="en-US" sz="1800" dirty="0" smtClean="0"/>
              <a:t>Critical Loss</a:t>
            </a:r>
            <a:r>
              <a:rPr lang="el-GR" sz="1800" dirty="0" smtClean="0"/>
              <a:t> ανάλυση εκτιμήθηκε μεταξύ των ζευγών προϊόντων φρέσκου – υψηλής παστερίωσης &amp; φρέσκου – εβαπορέ γάλακτος. Τα στοιχεία για το μέσο μεταβλητό κόστος και τιμής του προϊόντος προσκομίσθηκαν από τις συμμετέχουσες επιχειρήσεις. Η υποθετική αύξηση της τιμής που χρησιμοποιήθηκε στις εκτιμήσεις είναι 5%.</a:t>
            </a:r>
          </a:p>
          <a:p>
            <a:pPr marL="271463" indent="-233363" algn="just">
              <a:buFont typeface="Wingdings" pitchFamily="2" charset="2"/>
              <a:buChar char="q"/>
            </a:pPr>
            <a:r>
              <a:rPr lang="el-GR" sz="2100" dirty="0" smtClean="0">
                <a:ea typeface="+mn-ea"/>
                <a:cs typeface="+mn-cs"/>
              </a:rPr>
              <a:t> </a:t>
            </a:r>
            <a:r>
              <a:rPr lang="el-GR" sz="1800" dirty="0" smtClean="0">
                <a:ea typeface="+mn-ea"/>
                <a:cs typeface="+mn-cs"/>
              </a:rPr>
              <a:t>Ανάλυση</a:t>
            </a:r>
            <a:r>
              <a:rPr lang="el-GR" sz="1800" dirty="0" smtClean="0"/>
              <a:t> Συνολοκλήρωσης (</a:t>
            </a:r>
            <a:r>
              <a:rPr lang="en-US" sz="1800" dirty="0" err="1" smtClean="0"/>
              <a:t>Cointegration</a:t>
            </a:r>
            <a:r>
              <a:rPr lang="en-US" sz="1800" dirty="0" smtClean="0"/>
              <a:t> Analysis</a:t>
            </a:r>
            <a:r>
              <a:rPr lang="el-GR" sz="1800" dirty="0" smtClean="0"/>
              <a:t>): Ο έλεγχος συνολοκλήρωσης έγινε τόσο στο επίπεδο της συνολικής αγοράς, όσο και στα ζεύγη προϊόντων φρέσκου – υψηλής παστερίωσης &amp; φρέσκου – εβαπορέ γάλακτος και κατλεληξε στο ίδιο συμπέρασμα.</a:t>
            </a:r>
          </a:p>
          <a:p>
            <a:pPr marL="358775" lvl="1" indent="0" algn="just">
              <a:buNone/>
            </a:pPr>
            <a:endParaRPr lang="el-GR" sz="1800" dirty="0" smtClean="0">
              <a:ea typeface="+mn-ea"/>
              <a:cs typeface="+mn-cs"/>
            </a:endParaRPr>
          </a:p>
          <a:p>
            <a:pPr lvl="1" algn="just">
              <a:buNone/>
            </a:pPr>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16</a:t>
            </a:fld>
            <a:endParaRPr lang="el-GR"/>
          </a:p>
        </p:txBody>
      </p:sp>
      <p:sp>
        <p:nvSpPr>
          <p:cNvPr id="146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 name="Picture 6"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500" dirty="0" smtClean="0"/>
              <a:t>Παράδειγμα: ΔΕΛΤΑ-ΜΕΒΓΑΛ 515/</a:t>
            </a:r>
            <a:r>
              <a:rPr lang="en-US" sz="3500" dirty="0" smtClean="0"/>
              <a:t>VI/2011 (7)</a:t>
            </a:r>
            <a:endParaRPr lang="el-GR" sz="3500" dirty="0"/>
          </a:p>
        </p:txBody>
      </p:sp>
      <p:sp>
        <p:nvSpPr>
          <p:cNvPr id="3" name="Content Placeholder 2"/>
          <p:cNvSpPr>
            <a:spLocks noGrp="1"/>
          </p:cNvSpPr>
          <p:nvPr>
            <p:ph idx="1"/>
          </p:nvPr>
        </p:nvSpPr>
        <p:spPr/>
        <p:txBody>
          <a:bodyPr/>
          <a:lstStyle/>
          <a:p>
            <a:r>
              <a:rPr lang="el-GR" sz="1800" b="1" dirty="0" smtClean="0"/>
              <a:t>Αγορά λευκού γάλακτος</a:t>
            </a:r>
          </a:p>
          <a:p>
            <a:pPr lvl="1"/>
            <a:r>
              <a:rPr lang="el-GR" sz="1800" b="1" dirty="0" smtClean="0"/>
              <a:t>Ερώτημα: </a:t>
            </a:r>
            <a:r>
              <a:rPr lang="el-GR" sz="1800" dirty="0" smtClean="0"/>
              <a:t>Είναι ενιαία η αγορά?</a:t>
            </a:r>
          </a:p>
          <a:p>
            <a:pPr lvl="2"/>
            <a:r>
              <a:rPr lang="el-GR" sz="1800" dirty="0" smtClean="0"/>
              <a:t>Επώνυμα προϊόντα</a:t>
            </a:r>
          </a:p>
          <a:p>
            <a:pPr lvl="2"/>
            <a:r>
              <a:rPr lang="el-GR" sz="1800" dirty="0" smtClean="0"/>
              <a:t>Προϊόντα Ιδιωτικής ετικέτας</a:t>
            </a:r>
          </a:p>
          <a:p>
            <a:pPr lvl="1"/>
            <a:r>
              <a:rPr lang="el-GR" sz="2100" dirty="0" smtClean="0"/>
              <a:t>Χαρακτηριστικά προϊόντος</a:t>
            </a:r>
          </a:p>
          <a:p>
            <a:pPr lvl="1" algn="just"/>
            <a:r>
              <a:rPr lang="el-GR" sz="2100" dirty="0" smtClean="0"/>
              <a:t>Εργαλείο: </a:t>
            </a:r>
            <a:r>
              <a:rPr lang="en-US" sz="2100" dirty="0" smtClean="0"/>
              <a:t>Price Correlation: </a:t>
            </a:r>
            <a:r>
              <a:rPr lang="el-GR" sz="2100" dirty="0" smtClean="0"/>
              <a:t>εξέλιξη της σταθμισμένης μέσης μηνιαίας λιανικής τιμής του φρέσκου γάλακτος, του γάλακτος υψηλής παστερίωσης και του γάλακτος ιδιωτικής ετικέτας</a:t>
            </a:r>
            <a:endParaRPr lang="en-US" sz="2100" dirty="0" smtClean="0"/>
          </a:p>
          <a:p>
            <a:pPr lvl="1" algn="just"/>
            <a:endParaRPr lang="en-US" sz="2100" dirty="0" smtClean="0"/>
          </a:p>
          <a:p>
            <a:pPr marL="0" lvl="1" indent="0" algn="just">
              <a:buNone/>
            </a:pPr>
            <a:r>
              <a:rPr lang="el-GR" sz="2100" b="1" dirty="0" smtClean="0"/>
              <a:t>Συμπέρασμα: </a:t>
            </a:r>
            <a:r>
              <a:rPr lang="el-GR" sz="2100" dirty="0" smtClean="0"/>
              <a:t>Αν και τα στοιχεία ενισχύουν την εκτίμηση ότι ανήκουν στην ίδια αγορά, </a:t>
            </a:r>
            <a:r>
              <a:rPr lang="el-GR" sz="2100" i="1" dirty="0" smtClean="0"/>
              <a:t>ΩΣΤΟΣΟ</a:t>
            </a:r>
            <a:r>
              <a:rPr lang="el-GR" sz="2100" dirty="0" smtClean="0"/>
              <a:t> ... το θέμα ως προς το σημείο αυτό έμεινε ανοικτό, καθώς δεν επηρεάζει την ουσιαστική αξιολόγηση</a:t>
            </a:r>
            <a:endParaRPr lang="en-US" sz="2100" dirty="0" smtClean="0"/>
          </a:p>
          <a:p>
            <a:pPr lvl="1" algn="just"/>
            <a:endParaRPr lang="en-US" sz="2100" dirty="0" smtClean="0"/>
          </a:p>
          <a:p>
            <a:pPr lvl="1">
              <a:buNone/>
            </a:pPr>
            <a:endParaRPr lang="el-GR" sz="21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17</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500" dirty="0" smtClean="0"/>
              <a:t>Παράδειγμα: ΔΕΛΤΑ-ΜΕΒΓΑΛ 515/</a:t>
            </a:r>
            <a:r>
              <a:rPr lang="en-US" sz="3500" dirty="0" smtClean="0"/>
              <a:t>VI/2011</a:t>
            </a:r>
            <a:r>
              <a:rPr lang="el-GR" sz="3500" dirty="0" smtClean="0"/>
              <a:t> (</a:t>
            </a:r>
            <a:r>
              <a:rPr lang="en-US" sz="3500" dirty="0" smtClean="0"/>
              <a:t>8</a:t>
            </a:r>
            <a:r>
              <a:rPr lang="el-GR" sz="3500" dirty="0" smtClean="0"/>
              <a:t>)</a:t>
            </a:r>
            <a:endParaRPr lang="el-GR" sz="3500" dirty="0"/>
          </a:p>
        </p:txBody>
      </p:sp>
      <p:sp>
        <p:nvSpPr>
          <p:cNvPr id="3" name="Content Placeholder 2"/>
          <p:cNvSpPr>
            <a:spLocks noGrp="1"/>
          </p:cNvSpPr>
          <p:nvPr>
            <p:ph idx="1"/>
          </p:nvPr>
        </p:nvSpPr>
        <p:spPr/>
        <p:txBody>
          <a:bodyPr/>
          <a:lstStyle/>
          <a:p>
            <a:pPr lvl="1">
              <a:buNone/>
            </a:pPr>
            <a:endParaRPr lang="en-US" sz="2100" dirty="0" smtClean="0"/>
          </a:p>
          <a:p>
            <a:pPr lvl="1">
              <a:buNone/>
            </a:pPr>
            <a:endParaRPr lang="en-US" sz="2100" dirty="0" smtClean="0"/>
          </a:p>
          <a:p>
            <a:pPr lvl="1">
              <a:buNone/>
            </a:pPr>
            <a:endParaRPr lang="en-US" sz="2100" dirty="0" smtClean="0"/>
          </a:p>
          <a:p>
            <a:pPr lvl="1">
              <a:buNone/>
            </a:pPr>
            <a:endParaRPr lang="en-US" sz="2100" dirty="0" smtClean="0"/>
          </a:p>
          <a:p>
            <a:pPr lvl="1">
              <a:buNone/>
            </a:pPr>
            <a:endParaRPr lang="en-US" sz="2100" dirty="0" smtClean="0"/>
          </a:p>
          <a:p>
            <a:pPr lvl="1">
              <a:buNone/>
            </a:pPr>
            <a:endParaRPr lang="en-US" sz="2100" dirty="0" smtClean="0"/>
          </a:p>
          <a:p>
            <a:pPr lvl="1">
              <a:buNone/>
            </a:pPr>
            <a:endParaRPr lang="en-US" sz="2100" dirty="0" smtClean="0"/>
          </a:p>
          <a:p>
            <a:pPr lvl="1">
              <a:buNone/>
            </a:pPr>
            <a:endParaRPr lang="en-US" sz="2100" dirty="0" smtClean="0"/>
          </a:p>
          <a:p>
            <a:pPr lvl="1">
              <a:buNone/>
            </a:pPr>
            <a:endParaRPr lang="en-US" sz="2100" dirty="0" smtClean="0"/>
          </a:p>
          <a:p>
            <a:pPr lvl="1" algn="just">
              <a:buNone/>
            </a:pPr>
            <a:r>
              <a:rPr lang="en-US" sz="2100" dirty="0" smtClean="0"/>
              <a:t>=&gt; </a:t>
            </a:r>
            <a:r>
              <a:rPr lang="el-GR" sz="2100" dirty="0" smtClean="0"/>
              <a:t>υψηλός βαθμός συσχέτισης μεταξύ του επώνυμου και του ιδιωτικής ετικέτας φρέσκου παστεριωμένου γάλακτος</a:t>
            </a: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18</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pic>
        <p:nvPicPr>
          <p:cNvPr id="148482" name="Picture 2"/>
          <p:cNvPicPr>
            <a:picLocks noChangeAspect="1" noChangeArrowheads="1"/>
          </p:cNvPicPr>
          <p:nvPr/>
        </p:nvPicPr>
        <p:blipFill>
          <a:blip r:embed="rId3" cstate="print"/>
          <a:srcRect/>
          <a:stretch>
            <a:fillRect/>
          </a:stretch>
        </p:blipFill>
        <p:spPr bwMode="auto">
          <a:xfrm>
            <a:off x="1142976" y="1714488"/>
            <a:ext cx="7000924" cy="335758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500" dirty="0" smtClean="0"/>
              <a:t>Παράδειγμα: ΔΕΛΤΑ-ΜΕΒΓΑΛ 515/</a:t>
            </a:r>
            <a:r>
              <a:rPr lang="en-US" sz="3500" dirty="0" smtClean="0"/>
              <a:t>VI/2011</a:t>
            </a:r>
            <a:r>
              <a:rPr lang="el-GR" sz="3500" dirty="0" smtClean="0"/>
              <a:t> (</a:t>
            </a:r>
            <a:r>
              <a:rPr lang="en-US" sz="3500" dirty="0" smtClean="0"/>
              <a:t>9</a:t>
            </a:r>
            <a:r>
              <a:rPr lang="el-GR" sz="3500" dirty="0" smtClean="0"/>
              <a:t>)</a:t>
            </a:r>
            <a:endParaRPr lang="el-GR" sz="3500" dirty="0"/>
          </a:p>
        </p:txBody>
      </p:sp>
      <p:sp>
        <p:nvSpPr>
          <p:cNvPr id="3" name="Content Placeholder 2"/>
          <p:cNvSpPr>
            <a:spLocks noGrp="1"/>
          </p:cNvSpPr>
          <p:nvPr>
            <p:ph idx="1"/>
          </p:nvPr>
        </p:nvSpPr>
        <p:spPr>
          <a:xfrm>
            <a:off x="612775" y="1600200"/>
            <a:ext cx="8153400" cy="4829196"/>
          </a:xfrm>
        </p:spPr>
        <p:txBody>
          <a:bodyPr/>
          <a:lstStyle/>
          <a:p>
            <a:r>
              <a:rPr lang="el-GR" sz="1800" b="1" dirty="0" smtClean="0"/>
              <a:t>Αγορά σοκολατούχου γάλακτος (</a:t>
            </a:r>
            <a:r>
              <a:rPr lang="en-US" sz="1800" b="1" dirty="0" err="1" smtClean="0"/>
              <a:t>Milko</a:t>
            </a:r>
            <a:r>
              <a:rPr lang="en-US" sz="1800" b="1" dirty="0" smtClean="0"/>
              <a:t>, </a:t>
            </a:r>
            <a:r>
              <a:rPr lang="en-US" sz="1800" b="1" dirty="0" err="1" smtClean="0"/>
              <a:t>Topino</a:t>
            </a:r>
            <a:r>
              <a:rPr lang="en-US" sz="1800" b="1" dirty="0" smtClean="0"/>
              <a:t>)</a:t>
            </a:r>
            <a:endParaRPr lang="el-GR" sz="1800" b="1" dirty="0" smtClean="0"/>
          </a:p>
          <a:p>
            <a:pPr lvl="1"/>
            <a:r>
              <a:rPr lang="el-GR" sz="1800" b="1" dirty="0" smtClean="0"/>
              <a:t>Ερώτημα: </a:t>
            </a:r>
            <a:r>
              <a:rPr lang="el-GR" sz="1800" dirty="0" smtClean="0"/>
              <a:t>Είναι ενιαία η αγορά?</a:t>
            </a:r>
          </a:p>
          <a:p>
            <a:pPr lvl="2"/>
            <a:r>
              <a:rPr lang="el-GR" sz="1800" dirty="0" smtClean="0"/>
              <a:t>Σοκολατούχο γάλα</a:t>
            </a:r>
          </a:p>
          <a:p>
            <a:pPr lvl="2"/>
            <a:r>
              <a:rPr lang="el-GR" sz="1800" dirty="0" smtClean="0"/>
              <a:t>προϊόντα με βάση το γάλα και (μερικώς) τα φρούτα ή τον καφέ</a:t>
            </a:r>
          </a:p>
          <a:p>
            <a:pPr lvl="1" algn="just"/>
            <a:r>
              <a:rPr lang="el-GR" sz="1800" dirty="0" smtClean="0"/>
              <a:t>Χαρακτηριστικά προϊόντος, έρευνες καταναλωτών</a:t>
            </a:r>
          </a:p>
          <a:p>
            <a:pPr lvl="1" algn="just"/>
            <a:endParaRPr lang="en-US" sz="1800" dirty="0" smtClean="0"/>
          </a:p>
          <a:p>
            <a:pPr marL="0" lvl="1" indent="0" algn="just">
              <a:buNone/>
            </a:pPr>
            <a:r>
              <a:rPr lang="el-GR" sz="1800" b="1" dirty="0" smtClean="0"/>
              <a:t>Συμπέρασμα: </a:t>
            </a:r>
            <a:r>
              <a:rPr lang="el-GR" sz="1800" dirty="0" smtClean="0"/>
              <a:t>Το σοκολατούχο γάλα αποτελεί διακριτή αγορά</a:t>
            </a:r>
          </a:p>
          <a:p>
            <a:pPr marL="0" lvl="1" indent="0" algn="just">
              <a:buNone/>
            </a:pPr>
            <a:r>
              <a:rPr lang="el-GR" sz="1800" dirty="0" smtClean="0"/>
              <a:t>Λαμβάνοντας υπόψη (στην αξιολόγηση της αγοράς) ότι:</a:t>
            </a:r>
          </a:p>
          <a:p>
            <a:pPr marL="274637" lvl="2" indent="0" algn="just">
              <a:buFont typeface="Wingdings" pitchFamily="2" charset="2"/>
              <a:buChar char="ü"/>
            </a:pPr>
            <a:r>
              <a:rPr lang="el-GR" sz="1500" dirty="0" smtClean="0"/>
              <a:t>το αθροιστικό μερίδιο αγοράς &gt; </a:t>
            </a:r>
            <a:r>
              <a:rPr lang="el-GR" sz="1500" b="1" dirty="0" smtClean="0"/>
              <a:t>60 – 65%</a:t>
            </a:r>
          </a:p>
          <a:p>
            <a:pPr marL="274637" lvl="2" indent="0" algn="just">
              <a:buFont typeface="Wingdings" pitchFamily="2" charset="2"/>
              <a:buChar char="ü"/>
              <a:tabLst>
                <a:tab pos="358775" algn="l"/>
              </a:tabLst>
            </a:pPr>
            <a:r>
              <a:rPr lang="el-GR" sz="1500" dirty="0" smtClean="0"/>
              <a:t>Δείκτης συγκέντρωσης: HHI(post) &gt; 4.000 μονάδων (4.593) και ΔHHI=1.166 μονάδες</a:t>
            </a:r>
          </a:p>
          <a:p>
            <a:pPr marL="274637" lvl="2" indent="0" algn="just">
              <a:buFont typeface="Wingdings" pitchFamily="2" charset="2"/>
              <a:buChar char="ü"/>
              <a:tabLst>
                <a:tab pos="358775" algn="l"/>
              </a:tabLst>
            </a:pPr>
            <a:r>
              <a:rPr lang="el-GR" sz="1500" dirty="0" smtClean="0"/>
              <a:t>Ανταγωνστικές συνθήκες (αριθμός &amp; μερίδιο εναπομείναντων ανταγωνιστών)</a:t>
            </a:r>
          </a:p>
          <a:p>
            <a:pPr marL="0" lvl="1" indent="0" algn="just">
              <a:buFont typeface="Symbol" pitchFamily="18" charset="2"/>
              <a:buChar char="Þ"/>
              <a:tabLst>
                <a:tab pos="358775" algn="l"/>
              </a:tabLst>
            </a:pPr>
            <a:r>
              <a:rPr lang="el-GR" sz="1800" i="1" dirty="0" smtClean="0"/>
              <a:t> Η συγκέντρωση αναμένεται να περιορίσει σημαντικά τον ανταγωνισμό με τη δημιουργία ή ενίσχυση δεσπόζουσας θέσης [</a:t>
            </a:r>
            <a:r>
              <a:rPr lang="el-GR" sz="1800" b="1" i="1" dirty="0" smtClean="0"/>
              <a:t>Θεωρία Ζημίας</a:t>
            </a:r>
            <a:r>
              <a:rPr lang="el-GR" sz="1800" i="1" dirty="0" smtClean="0"/>
              <a:t> (</a:t>
            </a:r>
            <a:r>
              <a:rPr lang="en-US" sz="1800" i="1" dirty="0" smtClean="0"/>
              <a:t>Theory of Harm)</a:t>
            </a:r>
            <a:r>
              <a:rPr lang="el-GR" sz="1800" i="1" dirty="0" smtClean="0"/>
              <a:t>]</a:t>
            </a:r>
          </a:p>
          <a:p>
            <a:pPr marL="274637" lvl="2" indent="0" algn="just">
              <a:buFont typeface="Symbol" pitchFamily="18" charset="2"/>
              <a:buChar char="Þ"/>
              <a:tabLst>
                <a:tab pos="358775" algn="l"/>
              </a:tabLst>
            </a:pPr>
            <a:r>
              <a:rPr lang="el-GR" sz="1500" i="1" dirty="0" smtClean="0"/>
              <a:t>Επίλυση: </a:t>
            </a:r>
            <a:r>
              <a:rPr lang="el-GR" sz="1500" i="1" u="sng" dirty="0" smtClean="0"/>
              <a:t>ανάληψη δέσμευσης</a:t>
            </a:r>
            <a:r>
              <a:rPr lang="el-GR" sz="1500" i="1" dirty="0" smtClean="0"/>
              <a:t> για την </a:t>
            </a:r>
            <a:r>
              <a:rPr lang="el-GR" sz="1500" i="1" u="sng" dirty="0" smtClean="0"/>
              <a:t>εκποίηση</a:t>
            </a:r>
            <a:r>
              <a:rPr lang="el-GR" sz="1500" i="1" dirty="0" smtClean="0"/>
              <a:t> της επιχειρηματικής δραστηριότητας της ΜΕΒΓΑΛ που συνίσταται στην πώληση σοκολατούχου γάλακτος με το σήμα «Topino»</a:t>
            </a:r>
            <a:endParaRPr lang="el-GR" sz="1500" dirty="0" smtClean="0"/>
          </a:p>
          <a:p>
            <a:pPr marL="0" lvl="1" indent="0" algn="just">
              <a:buNone/>
              <a:tabLst>
                <a:tab pos="358775" algn="l"/>
              </a:tabLst>
            </a:pPr>
            <a:endParaRPr lang="en-US" sz="1800" dirty="0" smtClean="0"/>
          </a:p>
          <a:p>
            <a:pPr marL="0" lvl="1" indent="0" algn="just">
              <a:buFont typeface="Symbol" pitchFamily="18" charset="2"/>
              <a:buChar char="Þ"/>
            </a:pPr>
            <a:endParaRPr lang="el-GR" sz="1800" b="1" dirty="0" smtClean="0"/>
          </a:p>
          <a:p>
            <a:pPr marL="0" lvl="1" indent="0" algn="just">
              <a:buFont typeface="Symbol" pitchFamily="18" charset="2"/>
              <a:buChar char="Þ"/>
            </a:pPr>
            <a:endParaRPr lang="el-GR" sz="1800" b="1" dirty="0" smtClean="0"/>
          </a:p>
          <a:p>
            <a:pPr marL="0" lvl="1" indent="0" algn="just">
              <a:buFont typeface="Symbol" pitchFamily="18" charset="2"/>
              <a:buChar char="Þ"/>
            </a:pPr>
            <a:endParaRPr lang="el-GR" sz="1800" b="1" dirty="0" smtClean="0"/>
          </a:p>
          <a:p>
            <a:pPr marL="0" lvl="1" indent="0" algn="just">
              <a:buFont typeface="Symbol" pitchFamily="18" charset="2"/>
              <a:buChar char="Þ"/>
            </a:pPr>
            <a:endParaRPr lang="en-US" sz="1800" dirty="0" smtClean="0"/>
          </a:p>
          <a:p>
            <a:pPr lvl="1" algn="just"/>
            <a:endParaRPr lang="en-US" sz="1800" dirty="0" smtClean="0"/>
          </a:p>
          <a:p>
            <a:pPr lvl="1">
              <a:buNone/>
            </a:pPr>
            <a:endParaRPr lang="el-GR" sz="18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19</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dirty="0" smtClean="0"/>
              <a:t>Θεματολογία</a:t>
            </a: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7" name="Rectangle 11"/>
          <p:cNvSpPr>
            <a:spLocks noChangeArrowheads="1"/>
          </p:cNvSpPr>
          <p:nvPr/>
        </p:nvSpPr>
        <p:spPr bwMode="auto">
          <a:xfrm rot="1614780">
            <a:off x="502777" y="2603234"/>
            <a:ext cx="3594100" cy="1015663"/>
          </a:xfrm>
          <a:prstGeom prst="rect">
            <a:avLst/>
          </a:prstGeom>
          <a:noFill/>
          <a:ln w="9525">
            <a:noFill/>
            <a:miter lim="800000"/>
            <a:headEnd/>
            <a:tailEnd/>
          </a:ln>
        </p:spPr>
        <p:txBody>
          <a:bodyPr>
            <a:spAutoFit/>
          </a:bodyPr>
          <a:lstStyle/>
          <a:p>
            <a:pPr algn="ctr"/>
            <a:r>
              <a:rPr lang="en-US" sz="2000" b="1" dirty="0" smtClean="0">
                <a:cs typeface="Arial" pitchFamily="34" charset="0"/>
              </a:rPr>
              <a:t>“</a:t>
            </a:r>
            <a:r>
              <a:rPr lang="el-GR" sz="2000" b="1" dirty="0" smtClean="0">
                <a:cs typeface="Arial" pitchFamily="34" charset="0"/>
              </a:rPr>
              <a:t>ΤΕΣΤ ΥΠΟΘΕΤΙΚΟΥ ΜΟΝΟΠΩΛΗΤΗ </a:t>
            </a:r>
          </a:p>
          <a:p>
            <a:pPr algn="ctr"/>
            <a:r>
              <a:rPr lang="el-GR" sz="2000" b="1" dirty="0" smtClean="0">
                <a:cs typeface="Arial" pitchFamily="34" charset="0"/>
              </a:rPr>
              <a:t>(</a:t>
            </a:r>
            <a:r>
              <a:rPr lang="en-US" sz="2000" b="1" dirty="0" smtClean="0">
                <a:cs typeface="Arial" pitchFamily="34" charset="0"/>
              </a:rPr>
              <a:t>SSNIP</a:t>
            </a:r>
            <a:r>
              <a:rPr lang="el-GR" sz="2000" b="1" dirty="0" smtClean="0">
                <a:cs typeface="Arial" pitchFamily="34" charset="0"/>
              </a:rPr>
              <a:t>)</a:t>
            </a:r>
            <a:r>
              <a:rPr lang="en-US" sz="2000" b="1" dirty="0" smtClean="0">
                <a:cs typeface="Arial" pitchFamily="34" charset="0"/>
              </a:rPr>
              <a:t>”</a:t>
            </a:r>
            <a:endParaRPr lang="de-DE" sz="2000" b="1" dirty="0">
              <a:latin typeface="Calibri" pitchFamily="34" charset="0"/>
              <a:cs typeface="Arial" pitchFamily="34" charset="0"/>
            </a:endParaRPr>
          </a:p>
        </p:txBody>
      </p:sp>
      <p:sp>
        <p:nvSpPr>
          <p:cNvPr id="9" name="Rectangle 14"/>
          <p:cNvSpPr>
            <a:spLocks noChangeArrowheads="1"/>
          </p:cNvSpPr>
          <p:nvPr/>
        </p:nvSpPr>
        <p:spPr bwMode="auto">
          <a:xfrm rot="20745170">
            <a:off x="6241962" y="2770386"/>
            <a:ext cx="2305050" cy="400050"/>
          </a:xfrm>
          <a:prstGeom prst="rect">
            <a:avLst/>
          </a:prstGeom>
          <a:noFill/>
          <a:ln w="9525">
            <a:noFill/>
            <a:miter lim="800000"/>
            <a:headEnd/>
            <a:tailEnd/>
          </a:ln>
        </p:spPr>
        <p:txBody>
          <a:bodyPr>
            <a:spAutoFit/>
          </a:bodyPr>
          <a:lstStyle/>
          <a:p>
            <a:pPr algn="ctr"/>
            <a:r>
              <a:rPr lang="en-GB" sz="2000" b="1" dirty="0"/>
              <a:t>“UPP”</a:t>
            </a:r>
            <a:endParaRPr lang="de-DE" sz="2000" b="1" dirty="0"/>
          </a:p>
        </p:txBody>
      </p:sp>
      <p:sp>
        <p:nvSpPr>
          <p:cNvPr id="10" name="Rectangle 14"/>
          <p:cNvSpPr>
            <a:spLocks noChangeArrowheads="1"/>
          </p:cNvSpPr>
          <p:nvPr/>
        </p:nvSpPr>
        <p:spPr bwMode="auto">
          <a:xfrm rot="20278629">
            <a:off x="749338" y="4345991"/>
            <a:ext cx="4200636" cy="400050"/>
          </a:xfrm>
          <a:prstGeom prst="rect">
            <a:avLst/>
          </a:prstGeom>
          <a:noFill/>
          <a:ln w="9525">
            <a:noFill/>
            <a:miter lim="800000"/>
            <a:headEnd/>
            <a:tailEnd/>
          </a:ln>
        </p:spPr>
        <p:txBody>
          <a:bodyPr wrap="square">
            <a:spAutoFit/>
          </a:bodyPr>
          <a:lstStyle/>
          <a:p>
            <a:pPr algn="ctr"/>
            <a:r>
              <a:rPr lang="en-GB" sz="2000" b="1" dirty="0" smtClean="0"/>
              <a:t>“</a:t>
            </a:r>
            <a:r>
              <a:rPr lang="el-GR" sz="2000" b="1" dirty="0" smtClean="0"/>
              <a:t>μονομερείς επιπτώσεις</a:t>
            </a:r>
            <a:r>
              <a:rPr lang="en-GB" sz="2000" b="1" dirty="0" smtClean="0"/>
              <a:t>”</a:t>
            </a:r>
            <a:endParaRPr lang="de-DE" sz="2000" b="1" dirty="0"/>
          </a:p>
        </p:txBody>
      </p:sp>
      <p:sp>
        <p:nvSpPr>
          <p:cNvPr id="12" name="Text Box 6"/>
          <p:cNvSpPr txBox="1">
            <a:spLocks noChangeArrowheads="1"/>
          </p:cNvSpPr>
          <p:nvPr/>
        </p:nvSpPr>
        <p:spPr bwMode="auto">
          <a:xfrm rot="702630">
            <a:off x="5151227" y="3741393"/>
            <a:ext cx="2397125" cy="276999"/>
          </a:xfrm>
          <a:prstGeom prst="rect">
            <a:avLst/>
          </a:prstGeom>
          <a:noFill/>
          <a:ln w="6350">
            <a:noFill/>
            <a:miter lim="800000"/>
            <a:headEnd/>
            <a:tailEnd/>
          </a:ln>
        </p:spPr>
        <p:txBody>
          <a:bodyPr wrap="square" lIns="0" tIns="0" rIns="0" bIns="0" anchor="ctr">
            <a:spAutoFit/>
          </a:bodyPr>
          <a:lstStyle/>
          <a:p>
            <a:pPr algn="ctr">
              <a:lnSpc>
                <a:spcPct val="90000"/>
              </a:lnSpc>
              <a:spcBef>
                <a:spcPct val="20000"/>
              </a:spcBef>
              <a:buClr>
                <a:schemeClr val="tx1"/>
              </a:buClr>
            </a:pPr>
            <a:r>
              <a:rPr lang="en-GB" sz="2000" b="1" dirty="0" smtClean="0"/>
              <a:t>“</a:t>
            </a:r>
            <a:r>
              <a:rPr lang="el-GR" sz="2000" b="1" dirty="0" smtClean="0"/>
              <a:t>τοπικές αγορές</a:t>
            </a:r>
            <a:r>
              <a:rPr lang="en-GB" sz="2000" b="1" dirty="0" smtClean="0"/>
              <a:t>”</a:t>
            </a:r>
            <a:endParaRPr lang="en-US" sz="2000" b="1" dirty="0"/>
          </a:p>
        </p:txBody>
      </p:sp>
      <p:sp>
        <p:nvSpPr>
          <p:cNvPr id="11" name="Rectangle 14"/>
          <p:cNvSpPr>
            <a:spLocks noGrp="1" noChangeArrowheads="1"/>
          </p:cNvSpPr>
          <p:nvPr>
            <p:ph idx="1"/>
          </p:nvPr>
        </p:nvSpPr>
        <p:spPr bwMode="auto">
          <a:xfrm>
            <a:off x="3563888" y="1600201"/>
            <a:ext cx="2664296" cy="1015663"/>
          </a:xfrm>
          <a:prstGeom prst="rect">
            <a:avLst/>
          </a:prstGeom>
          <a:noFill/>
          <a:ln w="9525">
            <a:noFill/>
            <a:miter lim="800000"/>
            <a:headEnd/>
            <a:tailEnd/>
          </a:ln>
        </p:spPr>
        <p:txBody>
          <a:bodyPr wrap="square">
            <a:spAutoFit/>
          </a:bodyPr>
          <a:lstStyle/>
          <a:p>
            <a:pPr algn="ctr">
              <a:spcBef>
                <a:spcPts val="0"/>
              </a:spcBef>
              <a:buNone/>
            </a:pPr>
            <a:r>
              <a:rPr lang="en-GB" sz="2000" b="1" dirty="0" smtClean="0"/>
              <a:t>“</a:t>
            </a:r>
            <a:r>
              <a:rPr lang="el-GR" sz="2000" b="1" kern="1200" dirty="0" smtClean="0">
                <a:latin typeface="Arial" charset="0"/>
                <a:cs typeface="Arial" pitchFamily="34" charset="0"/>
              </a:rPr>
              <a:t>συντονισμένες και </a:t>
            </a:r>
          </a:p>
          <a:p>
            <a:pPr algn="ctr">
              <a:spcBef>
                <a:spcPts val="0"/>
              </a:spcBef>
              <a:buNone/>
            </a:pPr>
            <a:r>
              <a:rPr lang="el-GR" sz="2000" b="1" kern="1200" dirty="0" smtClean="0">
                <a:latin typeface="Arial" charset="0"/>
                <a:cs typeface="Arial" pitchFamily="34" charset="0"/>
              </a:rPr>
              <a:t>μη συντονισμένες επιπτώσεις</a:t>
            </a:r>
            <a:r>
              <a:rPr lang="en-GB" sz="2000" b="1" dirty="0" smtClean="0"/>
              <a:t>”</a:t>
            </a:r>
            <a:endParaRPr lang="de-DE" sz="2000" b="1" dirty="0"/>
          </a:p>
        </p:txBody>
      </p:sp>
      <p:sp>
        <p:nvSpPr>
          <p:cNvPr id="13" name="Rectangle 14"/>
          <p:cNvSpPr>
            <a:spLocks noChangeArrowheads="1"/>
          </p:cNvSpPr>
          <p:nvPr/>
        </p:nvSpPr>
        <p:spPr bwMode="auto">
          <a:xfrm rot="20278629">
            <a:off x="2693552" y="4984161"/>
            <a:ext cx="4200636" cy="707886"/>
          </a:xfrm>
          <a:prstGeom prst="rect">
            <a:avLst/>
          </a:prstGeom>
          <a:noFill/>
          <a:ln w="9525">
            <a:noFill/>
            <a:miter lim="800000"/>
            <a:headEnd/>
            <a:tailEnd/>
          </a:ln>
        </p:spPr>
        <p:txBody>
          <a:bodyPr wrap="square">
            <a:spAutoFit/>
          </a:bodyPr>
          <a:lstStyle/>
          <a:p>
            <a:pPr algn="ctr"/>
            <a:r>
              <a:rPr lang="en-GB" sz="2000" b="1" dirty="0" smtClean="0"/>
              <a:t>“</a:t>
            </a:r>
            <a:r>
              <a:rPr lang="el-GR" sz="2000" b="1" dirty="0" smtClean="0"/>
              <a:t>Αντισταθμιστική Ισχύς</a:t>
            </a:r>
          </a:p>
          <a:p>
            <a:pPr algn="ctr"/>
            <a:r>
              <a:rPr lang="en-GB" sz="2000" b="1" dirty="0" smtClean="0"/>
              <a:t>(buyer power)”</a:t>
            </a:r>
            <a:endParaRPr lang="de-DE"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999312" cy="990600"/>
          </a:xfrm>
        </p:spPr>
        <p:txBody>
          <a:bodyPr/>
          <a:lstStyle/>
          <a:p>
            <a:r>
              <a:rPr lang="el-GR" sz="3000" dirty="0" smtClean="0"/>
              <a:t>Σχετική Γεωγραφική Αγορά («ΣΓΑ»)</a:t>
            </a:r>
            <a:endParaRPr lang="el-GR" sz="3000" dirty="0"/>
          </a:p>
        </p:txBody>
      </p:sp>
      <p:sp>
        <p:nvSpPr>
          <p:cNvPr id="3" name="Content Placeholder 2"/>
          <p:cNvSpPr>
            <a:spLocks noGrp="1"/>
          </p:cNvSpPr>
          <p:nvPr>
            <p:ph idx="1"/>
          </p:nvPr>
        </p:nvSpPr>
        <p:spPr/>
        <p:txBody>
          <a:bodyPr/>
          <a:lstStyle/>
          <a:p>
            <a:pPr algn="just">
              <a:lnSpc>
                <a:spcPct val="115000"/>
              </a:lnSpc>
            </a:pPr>
            <a:r>
              <a:rPr lang="el-GR" sz="1800" dirty="0" smtClean="0">
                <a:ea typeface="Calibri" pitchFamily="34" charset="0"/>
                <a:cs typeface="TimesNewRoman"/>
              </a:rPr>
              <a:t>Δηλ. «οριοθέτηση» της γεωγραφικής περιοχής όπου λαμβάνει χώρα ο ανταγωνισμός. </a:t>
            </a:r>
          </a:p>
          <a:p>
            <a:pPr algn="just">
              <a:lnSpc>
                <a:spcPct val="115000"/>
              </a:lnSpc>
            </a:pPr>
            <a:endParaRPr lang="el-GR" sz="1800" dirty="0" smtClean="0">
              <a:ea typeface="Calibri" pitchFamily="34" charset="0"/>
              <a:cs typeface="TimesNewRoman"/>
            </a:endParaRPr>
          </a:p>
          <a:p>
            <a:pPr algn="just">
              <a:lnSpc>
                <a:spcPct val="115000"/>
              </a:lnSpc>
            </a:pPr>
            <a:r>
              <a:rPr lang="el-GR" sz="1800" dirty="0" smtClean="0">
                <a:ea typeface="Calibri" pitchFamily="34" charset="0"/>
                <a:cs typeface="TimesNewRoman"/>
              </a:rPr>
              <a:t>Και στη γεωγραφική αγορά ισχύει επίσης ο διαχωρισμός μεταξύ υποκατάστασης ζήτησης και προσφοράς.</a:t>
            </a:r>
            <a:endParaRPr lang="en-US" sz="1800" dirty="0" smtClean="0">
              <a:ea typeface="Calibri" pitchFamily="34" charset="0"/>
              <a:cs typeface="TimesNewRoman"/>
            </a:endParaRPr>
          </a:p>
          <a:p>
            <a:pPr lvl="1" algn="just">
              <a:lnSpc>
                <a:spcPct val="115000"/>
              </a:lnSpc>
            </a:pPr>
            <a:r>
              <a:rPr lang="el-GR" sz="1500" dirty="0" smtClean="0">
                <a:ea typeface="Calibri" pitchFamily="34" charset="0"/>
                <a:cs typeface="TimesNewRoman"/>
                <a:sym typeface="Wingdings" pitchFamily="2" charset="2"/>
              </a:rPr>
              <a:t>Π.Χ. Συγκέντρωση μεταξύ παραγωγών χυμών στην Ελλάδα</a:t>
            </a:r>
            <a:r>
              <a:rPr lang="it-IT" sz="1500" dirty="0" smtClean="0">
                <a:ea typeface="Calibri" pitchFamily="34" charset="0"/>
                <a:cs typeface="TimesNewRoman"/>
                <a:sym typeface="Wingdings" pitchFamily="2" charset="2"/>
              </a:rPr>
              <a:t> SSNIP test: </a:t>
            </a:r>
            <a:r>
              <a:rPr lang="el-GR" sz="1500" dirty="0" smtClean="0">
                <a:ea typeface="Calibri" pitchFamily="34" charset="0"/>
                <a:cs typeface="TimesNewRoman"/>
                <a:sym typeface="Wingdings" pitchFamily="2" charset="2"/>
              </a:rPr>
              <a:t>αύξηση της τιμής (υποθ. μονοπωλητής) </a:t>
            </a:r>
            <a:r>
              <a:rPr lang="it-IT" sz="1500" dirty="0" smtClean="0">
                <a:ea typeface="Calibri" pitchFamily="34" charset="0"/>
                <a:cs typeface="TimesNewRoman"/>
                <a:sym typeface="Wingdings" pitchFamily="2" charset="2"/>
              </a:rPr>
              <a:t>5-10%? </a:t>
            </a:r>
            <a:r>
              <a:rPr lang="el-GR" sz="1500" dirty="0" smtClean="0">
                <a:ea typeface="Calibri" pitchFamily="34" charset="0"/>
                <a:cs typeface="TimesNewRoman"/>
                <a:sym typeface="Wingdings" pitchFamily="2" charset="2"/>
              </a:rPr>
              <a:t>ΝΑΙ</a:t>
            </a:r>
            <a:r>
              <a:rPr lang="it-IT" sz="1500" dirty="0" smtClean="0">
                <a:ea typeface="Calibri" pitchFamily="34" charset="0"/>
                <a:cs typeface="TimesNewRoman"/>
                <a:sym typeface="Wingdings" pitchFamily="2" charset="2"/>
              </a:rPr>
              <a:t></a:t>
            </a:r>
            <a:r>
              <a:rPr lang="el-GR" sz="1500" dirty="0" smtClean="0">
                <a:ea typeface="Calibri" pitchFamily="34" charset="0"/>
                <a:cs typeface="TimesNewRoman"/>
                <a:sym typeface="Wingdings" pitchFamily="2" charset="2"/>
              </a:rPr>
              <a:t>ΣΓΑ = Ελλάδα</a:t>
            </a:r>
          </a:p>
          <a:p>
            <a:pPr lvl="1" algn="just">
              <a:lnSpc>
                <a:spcPct val="115000"/>
              </a:lnSpc>
            </a:pPr>
            <a:r>
              <a:rPr lang="el-GR" sz="1500" dirty="0" smtClean="0">
                <a:ea typeface="Calibri" pitchFamily="34" charset="0"/>
                <a:cs typeface="TimesNewRoman"/>
                <a:sym typeface="Wingdings" pitchFamily="2" charset="2"/>
              </a:rPr>
              <a:t>ΌΧΙ</a:t>
            </a:r>
            <a:r>
              <a:rPr lang="it-IT" sz="1500" dirty="0" smtClean="0">
                <a:ea typeface="Calibri" pitchFamily="34" charset="0"/>
                <a:cs typeface="TimesNewRoman"/>
                <a:sym typeface="Wingdings" pitchFamily="2" charset="2"/>
              </a:rPr>
              <a:t></a:t>
            </a:r>
            <a:r>
              <a:rPr lang="el-GR" sz="1500" dirty="0" smtClean="0">
                <a:ea typeface="Calibri" pitchFamily="34" charset="0"/>
                <a:cs typeface="TimesNewRoman"/>
                <a:sym typeface="Wingdings" pitchFamily="2" charset="2"/>
              </a:rPr>
              <a:t>Αναμένονται εισαγωγές από Ιταλία </a:t>
            </a:r>
            <a:r>
              <a:rPr lang="el-GR" sz="1500" dirty="0" smtClean="0">
                <a:ea typeface="Calibri" pitchFamily="34" charset="0"/>
                <a:cs typeface="TimesNewRoman"/>
                <a:sym typeface="Symbol" pitchFamily="18" charset="2"/>
              </a:rPr>
              <a:t> αύξηση τιμής μη κερδοφόρα</a:t>
            </a:r>
            <a:r>
              <a:rPr lang="it-IT" sz="1500" dirty="0" smtClean="0">
                <a:ea typeface="Calibri" pitchFamily="34" charset="0"/>
                <a:cs typeface="TimesNewRoman"/>
                <a:sym typeface="Wingdings" pitchFamily="2" charset="2"/>
              </a:rPr>
              <a:t></a:t>
            </a:r>
            <a:r>
              <a:rPr lang="el-GR" sz="1500" dirty="0" smtClean="0">
                <a:ea typeface="Calibri" pitchFamily="34" charset="0"/>
                <a:cs typeface="TimesNewRoman"/>
                <a:sym typeface="Wingdings" pitchFamily="2" charset="2"/>
              </a:rPr>
              <a:t> επανάληψη τεστ σε Ελλάδα &amp; Ιταλία</a:t>
            </a:r>
            <a:endParaRPr lang="it-IT" sz="1500" dirty="0" smtClean="0">
              <a:ea typeface="Calibri" pitchFamily="34" charset="0"/>
              <a:cs typeface="TimesNewRoman"/>
            </a:endParaRPr>
          </a:p>
          <a:p>
            <a:pPr algn="just">
              <a:lnSpc>
                <a:spcPct val="115000"/>
              </a:lnSpc>
            </a:pPr>
            <a:endParaRPr lang="el-GR" sz="1800" dirty="0" smtClean="0">
              <a:ea typeface="Calibri" pitchFamily="34" charset="0"/>
              <a:cs typeface="TimesNewRoman"/>
            </a:endParaRPr>
          </a:p>
          <a:p>
            <a:pPr algn="just">
              <a:lnSpc>
                <a:spcPct val="115000"/>
              </a:lnSpc>
            </a:pPr>
            <a:r>
              <a:rPr lang="el-GR" sz="1800" dirty="0" smtClean="0">
                <a:ea typeface="Calibri" pitchFamily="34" charset="0"/>
                <a:cs typeface="TimesNewRoman"/>
              </a:rPr>
              <a:t>Η σχετική γεωγραφική αγορά μπορεί να είναι τοπική, εθνική ή (σε ορισμένες περιπτώσεις) παγκόσμια.</a:t>
            </a:r>
            <a:endParaRPr lang="el-GR" sz="1800" b="1" i="1" dirty="0" smtClean="0">
              <a:ea typeface="Calibri" pitchFamily="34" charset="0"/>
              <a:cs typeface="TimesNewRoman"/>
            </a:endParaRPr>
          </a:p>
          <a:p>
            <a:pPr>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20</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pic>
        <p:nvPicPr>
          <p:cNvPr id="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86710" y="285728"/>
            <a:ext cx="990600" cy="792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000" b="1" dirty="0" smtClean="0"/>
              <a:t>Σχετική Γεωγραφική Αγορά</a:t>
            </a:r>
            <a:br>
              <a:rPr lang="el-GR" sz="3000" b="1" dirty="0" smtClean="0"/>
            </a:br>
            <a:r>
              <a:rPr lang="el-GR" sz="3000" i="1" dirty="0" smtClean="0">
                <a:latin typeface="TimesNewRoman"/>
                <a:ea typeface="Calibri" pitchFamily="34" charset="0"/>
                <a:cs typeface="TimesNewRoman"/>
              </a:rPr>
              <a:t>Τοπική, εθνική ή παγκόσμια;</a:t>
            </a:r>
            <a:endParaRPr lang="el-GR" sz="3000" dirty="0"/>
          </a:p>
        </p:txBody>
      </p:sp>
      <p:sp>
        <p:nvSpPr>
          <p:cNvPr id="3" name="Content Placeholder 2"/>
          <p:cNvSpPr>
            <a:spLocks noGrp="1"/>
          </p:cNvSpPr>
          <p:nvPr>
            <p:ph idx="1"/>
          </p:nvPr>
        </p:nvSpPr>
        <p:spPr>
          <a:xfrm>
            <a:off x="612775" y="1600200"/>
            <a:ext cx="8153400" cy="4925144"/>
          </a:xfrm>
        </p:spPr>
        <p:txBody>
          <a:bodyPr/>
          <a:lstStyle/>
          <a:p>
            <a:pPr algn="just">
              <a:lnSpc>
                <a:spcPct val="115000"/>
              </a:lnSpc>
            </a:pPr>
            <a:r>
              <a:rPr lang="el-GR" sz="1800" dirty="0" smtClean="0">
                <a:latin typeface="Calibri" pitchFamily="34" charset="0"/>
                <a:ea typeface="Calibri" pitchFamily="34" charset="0"/>
                <a:cs typeface="TimesNewRoman"/>
              </a:rPr>
              <a:t>Ως σημείο εκκίνησης για τον ορισμό της ΣΓΑ θεωρείται η ΣΓΑ δραστηριοποίησης της υπό έρευνα επιχείρησης/επιχειρήσεων. Εάν η δραστηριότητας της επιχείρησης/των επιχειρήσεων περιορίζεται σε εθνικό επίπεδο, τότε συνήθως αυτό αποτελεί μία καλή ένδειξη ότι η ΣΓΑ είναι η εθνική. Διαφορετικά, </a:t>
            </a:r>
            <a:endParaRPr lang="en-US" sz="1800" dirty="0" smtClean="0">
              <a:latin typeface="Calibri" pitchFamily="34" charset="0"/>
              <a:ea typeface="Calibri" pitchFamily="34" charset="0"/>
              <a:cs typeface="TimesNewRoman"/>
            </a:endParaRPr>
          </a:p>
          <a:p>
            <a:pPr algn="just">
              <a:lnSpc>
                <a:spcPct val="115000"/>
              </a:lnSpc>
            </a:pPr>
            <a:r>
              <a:rPr lang="el-GR" sz="1800" dirty="0" smtClean="0">
                <a:latin typeface="Calibri" pitchFamily="34" charset="0"/>
                <a:ea typeface="Calibri" pitchFamily="34" charset="0"/>
                <a:cs typeface="TimesNewRoman"/>
              </a:rPr>
              <a:t>Η απάντηση προσδιορίζεται από:</a:t>
            </a:r>
          </a:p>
          <a:p>
            <a:pPr lvl="1" algn="just">
              <a:spcBef>
                <a:spcPts val="500"/>
              </a:spcBef>
              <a:buFont typeface="Wingdings" pitchFamily="2" charset="2"/>
              <a:buChar char="q"/>
            </a:pP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Μεταφορικά κόστη (</a:t>
            </a:r>
            <a:r>
              <a:rPr lang="en-US" sz="1700" i="1" dirty="0" smtClean="0">
                <a:latin typeface="Calibri" pitchFamily="34" charset="0"/>
                <a:ea typeface="Calibri" pitchFamily="34" charset="0"/>
                <a:cs typeface="TimesNewRoman"/>
              </a:rPr>
              <a:t>Transportation costs</a:t>
            </a:r>
            <a:r>
              <a:rPr lang="el-GR" sz="1700" i="1" dirty="0" smtClean="0">
                <a:latin typeface="Calibri" pitchFamily="34" charset="0"/>
                <a:ea typeface="Calibri" pitchFamily="34" charset="0"/>
                <a:cs typeface="TimesNewRoman"/>
              </a:rPr>
              <a:t>)</a:t>
            </a:r>
          </a:p>
          <a:p>
            <a:pPr lvl="1" algn="just">
              <a:spcBef>
                <a:spcPts val="500"/>
              </a:spcBef>
              <a:buFont typeface="Wingdings" pitchFamily="2" charset="2"/>
              <a:buChar char="q"/>
            </a:pPr>
            <a:r>
              <a:rPr lang="el-GR" sz="1700" i="1" dirty="0" smtClean="0">
                <a:latin typeface="Calibri" pitchFamily="34" charset="0"/>
                <a:ea typeface="Calibri" pitchFamily="34" charset="0"/>
                <a:cs typeface="TimesNewRoman"/>
              </a:rPr>
              <a:t>Παροχή (τοπικά) υπηρεσιών υποστήριξης - συντήρησης</a:t>
            </a:r>
            <a:endParaRPr lang="en-US" sz="1700" i="1" dirty="0" smtClean="0">
              <a:latin typeface="Calibri" pitchFamily="34" charset="0"/>
              <a:ea typeface="Calibri" pitchFamily="34" charset="0"/>
              <a:cs typeface="TimesNewRoman"/>
            </a:endParaRPr>
          </a:p>
          <a:p>
            <a:pPr lvl="1" algn="just">
              <a:spcBef>
                <a:spcPts val="500"/>
              </a:spcBef>
              <a:buFont typeface="Wingdings" pitchFamily="2" charset="2"/>
              <a:buChar char="q"/>
            </a:pP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Συνήθειες Καταναλωτών (</a:t>
            </a:r>
            <a:r>
              <a:rPr lang="en-US" sz="1700" i="1" dirty="0" smtClean="0">
                <a:latin typeface="Calibri" pitchFamily="34" charset="0"/>
                <a:ea typeface="Calibri" pitchFamily="34" charset="0"/>
                <a:cs typeface="TimesNewRoman"/>
              </a:rPr>
              <a:t>Consumer preferences</a:t>
            </a:r>
            <a:r>
              <a:rPr lang="el-GR" sz="1700" i="1" dirty="0" smtClean="0">
                <a:latin typeface="Calibri" pitchFamily="34" charset="0"/>
                <a:ea typeface="Calibri" pitchFamily="34" charset="0"/>
                <a:cs typeface="TimesNewRoman"/>
              </a:rPr>
              <a:t>)</a:t>
            </a:r>
            <a:endParaRPr lang="en-US" sz="1700" i="1" dirty="0" smtClean="0">
              <a:latin typeface="Calibri" pitchFamily="34" charset="0"/>
              <a:ea typeface="Calibri" pitchFamily="34" charset="0"/>
              <a:cs typeface="TimesNewRoman"/>
            </a:endParaRPr>
          </a:p>
          <a:p>
            <a:pPr lvl="1" algn="just">
              <a:spcBef>
                <a:spcPts val="500"/>
              </a:spcBef>
              <a:buFont typeface="Wingdings" pitchFamily="2" charset="2"/>
              <a:buChar char="q"/>
            </a:pP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Λοιπά Εμπόδια</a:t>
            </a: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περιορισμοί στη δυναμικότητα (</a:t>
            </a:r>
            <a:r>
              <a:rPr lang="en-US" sz="1700" i="1" dirty="0" smtClean="0">
                <a:latin typeface="Calibri" pitchFamily="34" charset="0"/>
                <a:ea typeface="Calibri" pitchFamily="34" charset="0"/>
                <a:cs typeface="TimesNewRoman"/>
              </a:rPr>
              <a:t>capacity constraints</a:t>
            </a:r>
            <a:r>
              <a:rPr lang="el-GR" sz="1700" i="1" dirty="0" smtClean="0">
                <a:latin typeface="Calibri" pitchFamily="34" charset="0"/>
                <a:ea typeface="Calibri" pitchFamily="34" charset="0"/>
                <a:cs typeface="TimesNewRoman"/>
              </a:rPr>
              <a:t>)</a:t>
            </a: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μακροχρόνια συμβόλαια (</a:t>
            </a:r>
            <a:r>
              <a:rPr lang="en-US" sz="1700" i="1" dirty="0" smtClean="0">
                <a:latin typeface="Calibri" pitchFamily="34" charset="0"/>
                <a:ea typeface="Calibri" pitchFamily="34" charset="0"/>
                <a:cs typeface="TimesNewRoman"/>
              </a:rPr>
              <a:t>long-term contracts</a:t>
            </a:r>
            <a:r>
              <a:rPr lang="el-GR" sz="1700" i="1" dirty="0" smtClean="0">
                <a:latin typeface="Calibri" pitchFamily="34" charset="0"/>
                <a:ea typeface="Calibri" pitchFamily="34" charset="0"/>
                <a:cs typeface="TimesNewRoman"/>
              </a:rPr>
              <a:t>)</a:t>
            </a: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θεσμικά εμπόδια (</a:t>
            </a:r>
            <a:r>
              <a:rPr lang="en-US" sz="1700" i="1" dirty="0" smtClean="0">
                <a:latin typeface="Calibri" pitchFamily="34" charset="0"/>
                <a:ea typeface="Calibri" pitchFamily="34" charset="0"/>
                <a:cs typeface="TimesNewRoman"/>
              </a:rPr>
              <a:t>regulatory barriers</a:t>
            </a:r>
            <a:r>
              <a:rPr lang="el-GR" sz="1700" i="1" dirty="0" smtClean="0">
                <a:latin typeface="Calibri" pitchFamily="34" charset="0"/>
                <a:ea typeface="Calibri" pitchFamily="34" charset="0"/>
                <a:cs typeface="TimesNewRoman"/>
              </a:rPr>
              <a:t>) και τοπική παρουσία (</a:t>
            </a:r>
            <a:r>
              <a:rPr lang="en-US" sz="1700" i="1" dirty="0" smtClean="0">
                <a:latin typeface="Calibri" pitchFamily="34" charset="0"/>
                <a:ea typeface="Calibri" pitchFamily="34" charset="0"/>
                <a:cs typeface="TimesNewRoman"/>
              </a:rPr>
              <a:t>local presence</a:t>
            </a:r>
            <a:r>
              <a:rPr lang="el-GR" sz="1700" i="1" dirty="0" smtClean="0">
                <a:latin typeface="Calibri" pitchFamily="34" charset="0"/>
                <a:ea typeface="Calibri" pitchFamily="34" charset="0"/>
                <a:cs typeface="TimesNewRoman"/>
              </a:rPr>
              <a:t>)</a:t>
            </a:r>
            <a:r>
              <a:rPr lang="en-US" sz="1700" i="1" dirty="0" smtClean="0">
                <a:latin typeface="Calibri" pitchFamily="34" charset="0"/>
                <a:ea typeface="Calibri" pitchFamily="34" charset="0"/>
                <a:cs typeface="TimesNewRoman"/>
              </a:rPr>
              <a:t>. </a:t>
            </a:r>
          </a:p>
          <a:p>
            <a:pPr lvl="1" algn="just">
              <a:spcBef>
                <a:spcPts val="500"/>
              </a:spcBef>
              <a:buFont typeface="Wingdings" pitchFamily="2" charset="2"/>
              <a:buChar char="q"/>
            </a:pP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Εξωτερικός Ανταγωνισμός (</a:t>
            </a:r>
            <a:r>
              <a:rPr lang="en-US" sz="1700" i="1" dirty="0" smtClean="0">
                <a:latin typeface="Calibri" pitchFamily="34" charset="0"/>
                <a:ea typeface="Calibri" pitchFamily="34" charset="0"/>
                <a:cs typeface="TimesNewRoman"/>
              </a:rPr>
              <a:t>Outside competition</a:t>
            </a:r>
            <a:r>
              <a:rPr lang="el-GR" sz="1700" i="1" dirty="0" smtClean="0">
                <a:latin typeface="Calibri" pitchFamily="34" charset="0"/>
                <a:ea typeface="Calibri" pitchFamily="34" charset="0"/>
                <a:cs typeface="TimesNewRoman"/>
              </a:rPr>
              <a:t>: π.χ. διαδικτυακές πωλήσεις)</a:t>
            </a:r>
            <a:r>
              <a:rPr lang="en-US" sz="1700" i="1" dirty="0" smtClean="0">
                <a:latin typeface="Calibri" pitchFamily="34" charset="0"/>
                <a:ea typeface="Calibri" pitchFamily="34" charset="0"/>
                <a:cs typeface="TimesNewRoman"/>
              </a:rPr>
              <a:t> </a:t>
            </a:r>
          </a:p>
          <a:p>
            <a:pPr lvl="1" algn="just">
              <a:spcBef>
                <a:spcPts val="500"/>
              </a:spcBef>
              <a:buFont typeface="Wingdings" pitchFamily="2" charset="2"/>
              <a:buChar char="q"/>
            </a:pP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Εμπόδια Εισόδου (</a:t>
            </a:r>
            <a:r>
              <a:rPr lang="en-US" sz="1700" i="1" dirty="0" smtClean="0">
                <a:latin typeface="Calibri" pitchFamily="34" charset="0"/>
                <a:ea typeface="Calibri" pitchFamily="34" charset="0"/>
                <a:cs typeface="TimesNewRoman"/>
              </a:rPr>
              <a:t>Barriers to entry) </a:t>
            </a:r>
          </a:p>
          <a:p>
            <a:pPr lvl="1" algn="just">
              <a:spcBef>
                <a:spcPts val="500"/>
              </a:spcBef>
              <a:buFont typeface="Wingdings" pitchFamily="2" charset="2"/>
              <a:buChar char="q"/>
            </a:pPr>
            <a:r>
              <a:rPr lang="en-US" sz="1700" i="1" dirty="0" smtClean="0">
                <a:latin typeface="Calibri" pitchFamily="34" charset="0"/>
                <a:ea typeface="Calibri" pitchFamily="34" charset="0"/>
                <a:cs typeface="TimesNewRoman"/>
              </a:rPr>
              <a:t> </a:t>
            </a:r>
            <a:r>
              <a:rPr lang="el-GR" sz="1700" i="1" dirty="0" smtClean="0">
                <a:latin typeface="Calibri" pitchFamily="34" charset="0"/>
                <a:ea typeface="Calibri" pitchFamily="34" charset="0"/>
                <a:cs typeface="TimesNewRoman"/>
              </a:rPr>
              <a:t>Τιμές (</a:t>
            </a:r>
            <a:r>
              <a:rPr lang="en-US" sz="1700" i="1" dirty="0" smtClean="0">
                <a:latin typeface="Calibri" pitchFamily="34" charset="0"/>
                <a:ea typeface="Calibri" pitchFamily="34" charset="0"/>
                <a:cs typeface="TimesNewRoman"/>
              </a:rPr>
              <a:t>Prices</a:t>
            </a:r>
            <a:r>
              <a:rPr lang="en-US" sz="1700" dirty="0" smtClean="0">
                <a:latin typeface="Calibri" pitchFamily="34" charset="0"/>
                <a:ea typeface="Calibri" pitchFamily="34" charset="0"/>
                <a:cs typeface="TimesNewRoman"/>
              </a:rPr>
              <a:t>)</a:t>
            </a:r>
            <a:endParaRPr lang="el-GR" sz="1700" dirty="0" smtClean="0">
              <a:latin typeface="Calibri" pitchFamily="34" charset="0"/>
              <a:ea typeface="Calibri" pitchFamily="34" charset="0"/>
              <a:cs typeface="TimesNewRoman"/>
            </a:endParaRPr>
          </a:p>
          <a:p>
            <a:pPr>
              <a:buNone/>
            </a:pPr>
            <a:endParaRPr lang="el-GR" dirty="0">
              <a:latin typeface="Calibri"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21</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500" b="1" dirty="0" smtClean="0">
                <a:solidFill>
                  <a:srgbClr val="073763"/>
                </a:solidFill>
              </a:rPr>
              <a:t>Ανάγκη για ορισμό Τοπικών Αγορών (</a:t>
            </a:r>
            <a:r>
              <a:rPr lang="en-US" sz="3500" b="1" dirty="0" smtClean="0">
                <a:solidFill>
                  <a:srgbClr val="073763"/>
                </a:solidFill>
              </a:rPr>
              <a:t>Local Markets)</a:t>
            </a:r>
            <a:endParaRPr lang="el-GR" sz="3500" dirty="0"/>
          </a:p>
        </p:txBody>
      </p:sp>
      <p:sp>
        <p:nvSpPr>
          <p:cNvPr id="3" name="Content Placeholder 2"/>
          <p:cNvSpPr>
            <a:spLocks noGrp="1"/>
          </p:cNvSpPr>
          <p:nvPr>
            <p:ph idx="1"/>
          </p:nvPr>
        </p:nvSpPr>
        <p:spPr/>
        <p:txBody>
          <a:bodyPr/>
          <a:lstStyle/>
          <a:p>
            <a:pPr indent="0" algn="just">
              <a:buNone/>
            </a:pPr>
            <a:r>
              <a:rPr lang="el-GR" sz="2800" dirty="0" smtClean="0"/>
              <a:t>Οι τοπικές αγορές είναι συχνά σημαντικές για την «ευημερία» των καταναλωτών </a:t>
            </a:r>
          </a:p>
          <a:p>
            <a:pPr algn="just">
              <a:buNone/>
            </a:pPr>
            <a:r>
              <a:rPr lang="el-GR" sz="2800" dirty="0" smtClean="0"/>
              <a:t>	π.χ. στις περιπτώσεις των σούπερ μάρκετ, τραπεζών, βενζινάδικων, υπηρεσιών υγείας (νοσοκομεία)</a:t>
            </a:r>
            <a:endParaRPr lang="en-US" sz="2800" dirty="0" smtClean="0"/>
          </a:p>
          <a:p>
            <a:pPr>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22</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500" dirty="0" smtClean="0"/>
              <a:t>Πως ορίζονται οι Τοπικές Αγορές;</a:t>
            </a:r>
            <a:endParaRPr lang="el-GR" sz="3500" dirty="0"/>
          </a:p>
        </p:txBody>
      </p:sp>
      <p:sp>
        <p:nvSpPr>
          <p:cNvPr id="3" name="Content Placeholder 2"/>
          <p:cNvSpPr>
            <a:spLocks noGrp="1"/>
          </p:cNvSpPr>
          <p:nvPr>
            <p:ph idx="1"/>
          </p:nvPr>
        </p:nvSpPr>
        <p:spPr>
          <a:xfrm>
            <a:off x="612775" y="1600200"/>
            <a:ext cx="8153400" cy="5069160"/>
          </a:xfrm>
        </p:spPr>
        <p:txBody>
          <a:bodyPr/>
          <a:lstStyle/>
          <a:p>
            <a:pPr algn="just"/>
            <a:r>
              <a:rPr lang="el-GR" sz="1500" dirty="0" smtClean="0"/>
              <a:t>Μπορούν να οριστούν ως κύκλος με κέντρο το μεμονωμένο κατάστημα/σημείο-στόχο και με ακτίνα απόστασης από αυτό περίπου δέκα με τριάντα λεπτά κατ’ ανώτατο με το αυτοκίνητο, ανάλογα με τις συνθήκες της κάθε περίπτωσης. </a:t>
            </a:r>
          </a:p>
          <a:p>
            <a:pPr algn="just">
              <a:buNone/>
            </a:pPr>
            <a:r>
              <a:rPr lang="el-GR" sz="1500" dirty="0" smtClean="0"/>
              <a:t>	Πως ορίζεται η απόσταση κάθε φορά;</a:t>
            </a:r>
          </a:p>
          <a:p>
            <a:pPr lvl="1"/>
            <a:r>
              <a:rPr lang="en-GB" sz="1500" dirty="0" smtClean="0"/>
              <a:t>Market testing </a:t>
            </a:r>
            <a:endParaRPr lang="el-GR" sz="1500" dirty="0" smtClean="0"/>
          </a:p>
          <a:p>
            <a:pPr lvl="1"/>
            <a:r>
              <a:rPr lang="el-GR" sz="1500" dirty="0" smtClean="0"/>
              <a:t>Μεταφορικά κόστη – προσβασιμότητα περιοχής (κατάσταση οδικού δικτύου, ύπαρξη χώρου στάθμευσης, κ.λπ.)</a:t>
            </a:r>
          </a:p>
          <a:p>
            <a:pPr lvl="1"/>
            <a:r>
              <a:rPr lang="el-GR" sz="1500" dirty="0" smtClean="0"/>
              <a:t>Εσωτερικά έγγραφα [αρχεία πελατών (π.χ. τράπεζες), πληροφόρηση από </a:t>
            </a:r>
            <a:r>
              <a:rPr lang="en-US" sz="1500" dirty="0" smtClean="0"/>
              <a:t>loyalty card (</a:t>
            </a:r>
            <a:r>
              <a:rPr lang="el-GR" sz="1500" dirty="0" smtClean="0"/>
              <a:t>π</a:t>
            </a:r>
            <a:r>
              <a:rPr lang="en-US" sz="1500" dirty="0" smtClean="0"/>
              <a:t>.</a:t>
            </a:r>
            <a:r>
              <a:rPr lang="el-GR" sz="1500" dirty="0" smtClean="0"/>
              <a:t>χ</a:t>
            </a:r>
            <a:r>
              <a:rPr lang="en-US" sz="1500" dirty="0" smtClean="0"/>
              <a:t>.</a:t>
            </a:r>
            <a:r>
              <a:rPr lang="el-GR" sz="1500" dirty="0" smtClean="0"/>
              <a:t> </a:t>
            </a:r>
            <a:r>
              <a:rPr lang="en-US" sz="1500" dirty="0" smtClean="0"/>
              <a:t>supermarkets)</a:t>
            </a:r>
            <a:r>
              <a:rPr lang="el-GR" sz="1500" dirty="0" smtClean="0"/>
              <a:t>, αρχεία παραδόσεων (π.χ.</a:t>
            </a:r>
            <a:r>
              <a:rPr lang="en-US" sz="1500" dirty="0" smtClean="0"/>
              <a:t> </a:t>
            </a:r>
            <a:r>
              <a:rPr lang="el-GR" sz="1500" dirty="0" smtClean="0"/>
              <a:t>καταστήματα </a:t>
            </a:r>
            <a:r>
              <a:rPr lang="en-US" sz="1500" dirty="0" smtClean="0"/>
              <a:t>DIY)</a:t>
            </a:r>
            <a:r>
              <a:rPr lang="el-GR" sz="1500" dirty="0" smtClean="0"/>
              <a:t>]</a:t>
            </a:r>
          </a:p>
          <a:p>
            <a:pPr lvl="1">
              <a:buNone/>
            </a:pPr>
            <a:endParaRPr lang="en-US" sz="1500" dirty="0" smtClean="0"/>
          </a:p>
          <a:p>
            <a:pPr algn="just">
              <a:buNone/>
            </a:pPr>
            <a:r>
              <a:rPr lang="el-GR" sz="1500" dirty="0" smtClean="0"/>
              <a:t>Γενικά </a:t>
            </a:r>
          </a:p>
          <a:p>
            <a:pPr algn="just">
              <a:buNone/>
            </a:pPr>
            <a:r>
              <a:rPr lang="el-GR" sz="1500" i="1" dirty="0" smtClean="0"/>
              <a:t>Από νομολογία σ/μ: </a:t>
            </a:r>
          </a:p>
          <a:p>
            <a:pPr algn="just">
              <a:buFont typeface="Wingdings" pitchFamily="2" charset="2"/>
              <a:buChar char="ü"/>
            </a:pPr>
            <a:r>
              <a:rPr lang="el-GR" sz="1500" dirty="0" smtClean="0"/>
              <a:t>10-15 λεπτά, αμιγώς αστικές περιοχές ή στο κέντρο πόλεων και</a:t>
            </a:r>
          </a:p>
          <a:p>
            <a:pPr algn="just">
              <a:buFont typeface="Wingdings" pitchFamily="2" charset="2"/>
              <a:buChar char="ü"/>
            </a:pPr>
            <a:r>
              <a:rPr lang="el-GR" sz="1500" dirty="0" smtClean="0"/>
              <a:t> 15-30 λεπτά, ημιαστικές ή αγροτικές περιοχές</a:t>
            </a:r>
          </a:p>
          <a:p>
            <a:pPr algn="just">
              <a:buNone/>
            </a:pPr>
            <a:r>
              <a:rPr lang="el-GR" sz="1500" i="1" dirty="0" smtClean="0"/>
              <a:t>Από νομολογία (μελέτη </a:t>
            </a:r>
            <a:r>
              <a:rPr lang="el-GR" sz="1500" i="1" dirty="0" err="1" smtClean="0"/>
              <a:t>ΓερμΑΑ</a:t>
            </a:r>
            <a:r>
              <a:rPr lang="en-US" sz="1500" i="1" dirty="0" smtClean="0"/>
              <a:t>)</a:t>
            </a:r>
            <a:r>
              <a:rPr lang="el-GR" sz="1500" i="1" dirty="0" smtClean="0"/>
              <a:t> πρατηρίων καυσίμων: </a:t>
            </a:r>
          </a:p>
          <a:p>
            <a:pPr algn="just">
              <a:buFont typeface="Wingdings" pitchFamily="2" charset="2"/>
              <a:buChar char="ü"/>
            </a:pPr>
            <a:r>
              <a:rPr lang="el-GR" sz="1500" dirty="0" smtClean="0"/>
              <a:t>Έως  30 λεπτά,  αστικές περιοχές</a:t>
            </a:r>
          </a:p>
          <a:p>
            <a:pPr algn="just">
              <a:buFont typeface="Wingdings" pitchFamily="2" charset="2"/>
              <a:buChar char="ü"/>
            </a:pPr>
            <a:r>
              <a:rPr lang="el-GR" sz="1500" dirty="0" smtClean="0"/>
              <a:t>Έως 60 λεπτά, αγροτικές περιοχές</a:t>
            </a:r>
          </a:p>
          <a:p>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23</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grpSp>
        <p:nvGrpSpPr>
          <p:cNvPr id="6" name="Groupe 4"/>
          <p:cNvGrpSpPr>
            <a:grpSpLocks/>
          </p:cNvGrpSpPr>
          <p:nvPr/>
        </p:nvGrpSpPr>
        <p:grpSpPr bwMode="auto">
          <a:xfrm>
            <a:off x="6300788" y="4221163"/>
            <a:ext cx="2447925" cy="2089150"/>
            <a:chOff x="2699792" y="2636912"/>
            <a:chExt cx="3240360" cy="3168352"/>
          </a:xfrm>
        </p:grpSpPr>
        <p:sp>
          <p:nvSpPr>
            <p:cNvPr id="7" name="ZoneTexte 13"/>
            <p:cNvSpPr txBox="1">
              <a:spLocks noChangeArrowheads="1"/>
            </p:cNvSpPr>
            <p:nvPr/>
          </p:nvSpPr>
          <p:spPr bwMode="auto">
            <a:xfrm>
              <a:off x="3851275" y="3789363"/>
              <a:ext cx="185738" cy="368300"/>
            </a:xfrm>
            <a:prstGeom prst="rect">
              <a:avLst/>
            </a:prstGeom>
            <a:noFill/>
            <a:ln w="9525">
              <a:noFill/>
              <a:miter lim="800000"/>
              <a:headEnd/>
              <a:tailEnd/>
            </a:ln>
          </p:spPr>
          <p:txBody>
            <a:bodyPr wrap="none">
              <a:spAutoFit/>
            </a:bodyPr>
            <a:lstStyle/>
            <a:p>
              <a:endParaRPr lang="el-GR"/>
            </a:p>
          </p:txBody>
        </p:sp>
        <p:sp>
          <p:nvSpPr>
            <p:cNvPr id="8" name="Plus 7"/>
            <p:cNvSpPr/>
            <p:nvPr/>
          </p:nvSpPr>
          <p:spPr>
            <a:xfrm>
              <a:off x="4139251" y="3645680"/>
              <a:ext cx="216445" cy="264832"/>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Plus 8"/>
            <p:cNvSpPr/>
            <p:nvPr/>
          </p:nvSpPr>
          <p:spPr>
            <a:xfrm>
              <a:off x="4212801" y="4076634"/>
              <a:ext cx="216444" cy="26723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7"/>
            <p:cNvSpPr/>
            <p:nvPr/>
          </p:nvSpPr>
          <p:spPr>
            <a:xfrm>
              <a:off x="3275576" y="3142500"/>
              <a:ext cx="2088792" cy="21595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Plus 10"/>
            <p:cNvSpPr/>
            <p:nvPr/>
          </p:nvSpPr>
          <p:spPr>
            <a:xfrm>
              <a:off x="3708464" y="5229856"/>
              <a:ext cx="214343" cy="264832"/>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ZoneTexte 9"/>
            <p:cNvSpPr txBox="1"/>
            <p:nvPr/>
          </p:nvSpPr>
          <p:spPr>
            <a:xfrm>
              <a:off x="3458397" y="5066142"/>
              <a:ext cx="390861" cy="308168"/>
            </a:xfrm>
            <a:prstGeom prst="rect">
              <a:avLst/>
            </a:prstGeom>
            <a:noFill/>
          </p:spPr>
          <p:txBody>
            <a:bodyPr wrap="none">
              <a:spAutoFit/>
            </a:bodyPr>
            <a:lstStyle/>
            <a:p>
              <a:pPr>
                <a:defRPr/>
              </a:pPr>
              <a:r>
                <a:rPr lang="fr-FR" sz="1400" dirty="0">
                  <a:latin typeface="Arial" charset="0"/>
                </a:rPr>
                <a:t>C</a:t>
              </a:r>
              <a:r>
                <a:rPr lang="fr-FR" sz="1050" dirty="0">
                  <a:latin typeface="Arial" charset="0"/>
                </a:rPr>
                <a:t>2</a:t>
              </a:r>
              <a:endParaRPr lang="fr-FR" dirty="0">
                <a:latin typeface="Arial" charset="0"/>
              </a:endParaRPr>
            </a:p>
          </p:txBody>
        </p:sp>
        <p:sp>
          <p:nvSpPr>
            <p:cNvPr id="13" name="ZoneTexte 10"/>
            <p:cNvSpPr txBox="1"/>
            <p:nvPr/>
          </p:nvSpPr>
          <p:spPr>
            <a:xfrm>
              <a:off x="3922807" y="3501226"/>
              <a:ext cx="395063" cy="308168"/>
            </a:xfrm>
            <a:prstGeom prst="rect">
              <a:avLst/>
            </a:prstGeom>
            <a:noFill/>
          </p:spPr>
          <p:txBody>
            <a:bodyPr wrap="none">
              <a:spAutoFit/>
            </a:bodyPr>
            <a:lstStyle/>
            <a:p>
              <a:pPr>
                <a:defRPr/>
              </a:pPr>
              <a:r>
                <a:rPr lang="fr-FR" sz="1400" dirty="0">
                  <a:latin typeface="Arial" charset="0"/>
                </a:rPr>
                <a:t>C</a:t>
              </a:r>
              <a:r>
                <a:rPr lang="fr-FR" sz="1050" dirty="0">
                  <a:latin typeface="Arial" charset="0"/>
                </a:rPr>
                <a:t>1</a:t>
              </a:r>
              <a:endParaRPr lang="fr-FR" dirty="0">
                <a:latin typeface="Arial" charset="0"/>
              </a:endParaRPr>
            </a:p>
          </p:txBody>
        </p:sp>
        <p:sp>
          <p:nvSpPr>
            <p:cNvPr id="14" name="ZoneTexte 11"/>
            <p:cNvSpPr txBox="1"/>
            <p:nvPr/>
          </p:nvSpPr>
          <p:spPr>
            <a:xfrm>
              <a:off x="3868171" y="3934587"/>
              <a:ext cx="487525" cy="467067"/>
            </a:xfrm>
            <a:prstGeom prst="rect">
              <a:avLst/>
            </a:prstGeom>
            <a:noFill/>
          </p:spPr>
          <p:txBody>
            <a:bodyPr wrap="none">
              <a:spAutoFit/>
            </a:bodyPr>
            <a:lstStyle/>
            <a:p>
              <a:pPr>
                <a:defRPr/>
              </a:pPr>
              <a:r>
                <a:rPr lang="el-GR" sz="1400" dirty="0">
                  <a:latin typeface="Arial" charset="0"/>
                </a:rPr>
                <a:t>Τ</a:t>
              </a:r>
              <a:r>
                <a:rPr lang="fr-FR" sz="1050" dirty="0">
                  <a:latin typeface="Arial" charset="0"/>
                </a:rPr>
                <a:t>1</a:t>
              </a:r>
              <a:endParaRPr lang="fr-FR" dirty="0">
                <a:latin typeface="Arial" charset="0"/>
              </a:endParaRPr>
            </a:p>
          </p:txBody>
        </p:sp>
        <p:sp>
          <p:nvSpPr>
            <p:cNvPr id="15" name="Plus 14"/>
            <p:cNvSpPr/>
            <p:nvPr/>
          </p:nvSpPr>
          <p:spPr>
            <a:xfrm>
              <a:off x="5002927" y="4652041"/>
              <a:ext cx="216444" cy="2672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 name="Plus 15"/>
            <p:cNvSpPr/>
            <p:nvPr/>
          </p:nvSpPr>
          <p:spPr>
            <a:xfrm>
              <a:off x="3275576" y="2947487"/>
              <a:ext cx="216444" cy="2648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ZoneTexte 14"/>
            <p:cNvSpPr txBox="1"/>
            <p:nvPr/>
          </p:nvSpPr>
          <p:spPr>
            <a:xfrm>
              <a:off x="4673007" y="4507587"/>
              <a:ext cx="487525" cy="467067"/>
            </a:xfrm>
            <a:prstGeom prst="rect">
              <a:avLst/>
            </a:prstGeom>
            <a:noFill/>
          </p:spPr>
          <p:txBody>
            <a:bodyPr wrap="none">
              <a:spAutoFit/>
            </a:bodyPr>
            <a:lstStyle/>
            <a:p>
              <a:pPr>
                <a:defRPr/>
              </a:pPr>
              <a:r>
                <a:rPr lang="el-GR" sz="1400" dirty="0">
                  <a:latin typeface="Arial" charset="0"/>
                </a:rPr>
                <a:t>Τ</a:t>
              </a:r>
              <a:r>
                <a:rPr lang="fr-FR" sz="1050" dirty="0">
                  <a:latin typeface="Arial" charset="0"/>
                </a:rPr>
                <a:t>2</a:t>
              </a:r>
              <a:endParaRPr lang="fr-FR" dirty="0">
                <a:latin typeface="Arial" charset="0"/>
              </a:endParaRPr>
            </a:p>
          </p:txBody>
        </p:sp>
        <p:sp>
          <p:nvSpPr>
            <p:cNvPr id="18" name="ZoneTexte 15"/>
            <p:cNvSpPr txBox="1"/>
            <p:nvPr/>
          </p:nvSpPr>
          <p:spPr>
            <a:xfrm>
              <a:off x="2943554" y="2781366"/>
              <a:ext cx="487525" cy="467067"/>
            </a:xfrm>
            <a:prstGeom prst="rect">
              <a:avLst/>
            </a:prstGeom>
            <a:noFill/>
          </p:spPr>
          <p:txBody>
            <a:bodyPr wrap="none">
              <a:spAutoFit/>
            </a:bodyPr>
            <a:lstStyle/>
            <a:p>
              <a:pPr>
                <a:defRPr/>
              </a:pPr>
              <a:r>
                <a:rPr lang="el-GR" sz="1400" dirty="0">
                  <a:latin typeface="Arial" charset="0"/>
                </a:rPr>
                <a:t>Τ</a:t>
              </a:r>
              <a:r>
                <a:rPr lang="fr-FR" sz="1050" dirty="0">
                  <a:latin typeface="Arial" charset="0"/>
                </a:rPr>
                <a:t>3</a:t>
              </a:r>
              <a:endParaRPr lang="fr-FR" dirty="0">
                <a:latin typeface="Arial" charset="0"/>
              </a:endParaRPr>
            </a:p>
          </p:txBody>
        </p:sp>
        <p:sp>
          <p:nvSpPr>
            <p:cNvPr id="19" name="ZoneTexte 16"/>
            <p:cNvSpPr txBox="1"/>
            <p:nvPr/>
          </p:nvSpPr>
          <p:spPr>
            <a:xfrm>
              <a:off x="5219371" y="3696239"/>
              <a:ext cx="392963" cy="308168"/>
            </a:xfrm>
            <a:prstGeom prst="rect">
              <a:avLst/>
            </a:prstGeom>
            <a:noFill/>
          </p:spPr>
          <p:txBody>
            <a:bodyPr wrap="none">
              <a:spAutoFit/>
            </a:bodyPr>
            <a:lstStyle/>
            <a:p>
              <a:pPr>
                <a:defRPr/>
              </a:pPr>
              <a:r>
                <a:rPr lang="fr-FR" sz="1400" dirty="0">
                  <a:latin typeface="Arial" charset="0"/>
                </a:rPr>
                <a:t>C</a:t>
              </a:r>
              <a:r>
                <a:rPr lang="fr-FR" sz="1050" dirty="0">
                  <a:latin typeface="Arial" charset="0"/>
                </a:rPr>
                <a:t>3</a:t>
              </a:r>
              <a:endParaRPr lang="fr-FR" dirty="0">
                <a:latin typeface="Arial" charset="0"/>
              </a:endParaRPr>
            </a:p>
          </p:txBody>
        </p:sp>
        <p:sp>
          <p:nvSpPr>
            <p:cNvPr id="20" name="Plus 19"/>
            <p:cNvSpPr/>
            <p:nvPr/>
          </p:nvSpPr>
          <p:spPr>
            <a:xfrm>
              <a:off x="5437917" y="3859954"/>
              <a:ext cx="212242" cy="26723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Plus 20"/>
            <p:cNvSpPr/>
            <p:nvPr/>
          </p:nvSpPr>
          <p:spPr>
            <a:xfrm>
              <a:off x="3202026" y="5229856"/>
              <a:ext cx="216445" cy="2648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ZoneTexte 19"/>
            <p:cNvSpPr txBox="1"/>
            <p:nvPr/>
          </p:nvSpPr>
          <p:spPr>
            <a:xfrm>
              <a:off x="2859498" y="5085402"/>
              <a:ext cx="487525" cy="467067"/>
            </a:xfrm>
            <a:prstGeom prst="rect">
              <a:avLst/>
            </a:prstGeom>
            <a:noFill/>
          </p:spPr>
          <p:txBody>
            <a:bodyPr wrap="none">
              <a:spAutoFit/>
            </a:bodyPr>
            <a:lstStyle/>
            <a:p>
              <a:pPr>
                <a:defRPr/>
              </a:pPr>
              <a:r>
                <a:rPr lang="el-GR" sz="1400" dirty="0">
                  <a:latin typeface="Arial" charset="0"/>
                </a:rPr>
                <a:t>Τ</a:t>
              </a:r>
              <a:r>
                <a:rPr lang="fr-FR" sz="1050" dirty="0">
                  <a:latin typeface="Arial" charset="0"/>
                </a:rPr>
                <a:t>4</a:t>
              </a:r>
              <a:endParaRPr lang="fr-FR" dirty="0">
                <a:latin typeface="Arial" charset="0"/>
              </a:endParaRPr>
            </a:p>
          </p:txBody>
        </p:sp>
        <p:sp>
          <p:nvSpPr>
            <p:cNvPr id="23" name="Ellipse 20"/>
            <p:cNvSpPr/>
            <p:nvPr/>
          </p:nvSpPr>
          <p:spPr>
            <a:xfrm>
              <a:off x="2916236" y="2853593"/>
              <a:ext cx="2807471" cy="2734991"/>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Ellipse 21"/>
            <p:cNvSpPr/>
            <p:nvPr/>
          </p:nvSpPr>
          <p:spPr>
            <a:xfrm>
              <a:off x="2699792" y="2636912"/>
              <a:ext cx="3240360" cy="3168352"/>
            </a:xfrm>
            <a:prstGeom prst="ellipse">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600" dirty="0" smtClean="0"/>
              <a:t>Παράδειγμα τοπικής συγκέντρωσης: ΣΚΛΑΒΕΝΙΤΗΣ-ΜΑΡΙΝΟΠΟΥΛΟΣ (ΕΑ 637/2017) (1)</a:t>
            </a:r>
            <a:endParaRPr lang="el-GR" sz="2600" dirty="0"/>
          </a:p>
        </p:txBody>
      </p:sp>
      <p:sp>
        <p:nvSpPr>
          <p:cNvPr id="3" name="Content Placeholder 2"/>
          <p:cNvSpPr>
            <a:spLocks noGrp="1"/>
          </p:cNvSpPr>
          <p:nvPr>
            <p:ph idx="1"/>
          </p:nvPr>
        </p:nvSpPr>
        <p:spPr>
          <a:xfrm>
            <a:off x="612775" y="1600200"/>
            <a:ext cx="8153400" cy="5069160"/>
          </a:xfrm>
        </p:spPr>
        <p:txBody>
          <a:bodyPr/>
          <a:lstStyle/>
          <a:p>
            <a:r>
              <a:rPr lang="el-GR" dirty="0" smtClean="0"/>
              <a:t>ΣΚΛΑΒΕΝΙΤΗΣ</a:t>
            </a:r>
          </a:p>
          <a:p>
            <a:pPr algn="just">
              <a:buNone/>
            </a:pPr>
            <a:r>
              <a:rPr lang="el-GR" dirty="0" smtClean="0"/>
              <a:t>	</a:t>
            </a:r>
            <a:r>
              <a:rPr lang="el-GR" sz="2400" dirty="0" smtClean="0"/>
              <a:t>Ένα από τα μεγαλύτερα σ/μ με 111 καταστήματα και παρουσία (προ συγκέντρωσης) στους Ν. Αττικής, Κορινθίας και Κρήτη (ΧΑΛΚΙΑΔΑΚΗΣ)</a:t>
            </a:r>
          </a:p>
          <a:p>
            <a:endParaRPr lang="el-GR" dirty="0" smtClean="0"/>
          </a:p>
          <a:p>
            <a:r>
              <a:rPr lang="el-GR" dirty="0" smtClean="0"/>
              <a:t>ΜΑΡΙΝΟΠΟΥΛΟΣ</a:t>
            </a:r>
          </a:p>
          <a:p>
            <a:pPr algn="just">
              <a:buNone/>
            </a:pPr>
            <a:r>
              <a:rPr lang="el-GR" sz="2400" dirty="0" smtClean="0"/>
              <a:t>	Το μεγαλύτερο (2012) σ/μ με 793 καταστήματα λιανικής πώλησης (</a:t>
            </a:r>
            <a:r>
              <a:rPr lang="el-GR" sz="2400" dirty="0" err="1" smtClean="0"/>
              <a:t>ιδιόχρηστα</a:t>
            </a:r>
            <a:r>
              <a:rPr lang="el-GR" sz="2400" dirty="0" smtClean="0"/>
              <a:t> και </a:t>
            </a:r>
            <a:r>
              <a:rPr lang="el-GR" sz="2400" dirty="0" err="1" smtClean="0"/>
              <a:t>franchise</a:t>
            </a:r>
            <a:r>
              <a:rPr lang="el-GR" sz="2400" dirty="0" smtClean="0"/>
              <a:t>) και παρουσία σε όλη την ελληνική επικράτεια</a:t>
            </a:r>
          </a:p>
          <a:p>
            <a:pPr indent="0">
              <a:buNone/>
            </a:pPr>
            <a:r>
              <a:rPr lang="el-GR" sz="2000" dirty="0" smtClean="0"/>
              <a:t>Μετά την ολοκλήρωση της εξαγοράς η ΣΚΛΑΒΕΝΙΤΗΣ θα μετονομάσει </a:t>
            </a:r>
            <a:r>
              <a:rPr lang="en-US" sz="2000" dirty="0" smtClean="0"/>
              <a:t>(rebrand) </a:t>
            </a:r>
            <a:r>
              <a:rPr lang="el-GR" sz="2000" dirty="0" smtClean="0"/>
              <a:t>τα καταστήματα ΜΑΡΙΝΟΠΟΥΛΟΣ και το δίκτυό της θα ανέρχεται σε 544 καταστήματα</a:t>
            </a: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24</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600" dirty="0" smtClean="0">
                <a:solidFill>
                  <a:srgbClr val="073763"/>
                </a:solidFill>
              </a:rPr>
              <a:t>Παράδειγμα τοπικής συγκέντρωσης: ΣΚΛΑΒΕΝΙΤΗΣ-ΜΑΡΙΝΟΠΟΥΛΟΣ (ΕΑ 637/2017) (2)</a:t>
            </a:r>
            <a:endParaRPr lang="el-GR" dirty="0"/>
          </a:p>
        </p:txBody>
      </p:sp>
      <p:sp>
        <p:nvSpPr>
          <p:cNvPr id="3" name="Content Placeholder 2"/>
          <p:cNvSpPr>
            <a:spLocks noGrp="1"/>
          </p:cNvSpPr>
          <p:nvPr>
            <p:ph idx="1"/>
          </p:nvPr>
        </p:nvSpPr>
        <p:spPr/>
        <p:txBody>
          <a:bodyPr/>
          <a:lstStyle/>
          <a:p>
            <a:pPr algn="ctr">
              <a:buNone/>
            </a:pPr>
            <a:r>
              <a:rPr lang="el-GR" sz="2500" dirty="0" smtClean="0"/>
              <a:t>ΑΝΤΑΓΩΝΙΣΤΙΚΕΣ</a:t>
            </a:r>
            <a:r>
              <a:rPr lang="en-US" sz="2500" dirty="0" smtClean="0"/>
              <a:t> </a:t>
            </a:r>
            <a:r>
              <a:rPr lang="el-GR" sz="2500" dirty="0" smtClean="0"/>
              <a:t>ΣΥΝΘΗΚΕΣ ΜΕΤΑ ΤΗ ΣΥΓΚΕΝΤΡΩΣΗ ΣΤΗΝ ΕΛΛΗΝΙΚΗ ΕΠΙΚΡΑΤΕΙΑ</a:t>
            </a:r>
          </a:p>
          <a:p>
            <a:pPr algn="ctr">
              <a:buNone/>
            </a:pPr>
            <a:endParaRPr lang="el-GR" sz="2500" dirty="0" smtClean="0"/>
          </a:p>
          <a:p>
            <a:pPr algn="ctr">
              <a:buNone/>
            </a:pPr>
            <a:endParaRPr lang="el-GR" sz="2500" dirty="0" smtClean="0"/>
          </a:p>
          <a:p>
            <a:pPr algn="ctr">
              <a:buNone/>
            </a:pPr>
            <a:endParaRPr lang="el-GR" sz="2500" dirty="0" smtClean="0"/>
          </a:p>
          <a:p>
            <a:pPr algn="ctr">
              <a:buNone/>
            </a:pPr>
            <a:endParaRPr lang="el-GR" sz="2500" dirty="0" smtClean="0"/>
          </a:p>
          <a:p>
            <a:pPr algn="just">
              <a:buNone/>
            </a:pPr>
            <a:r>
              <a:rPr lang="el-GR" sz="1800" dirty="0" smtClean="0">
                <a:latin typeface="Times New Roman"/>
                <a:ea typeface="Times New Roman"/>
              </a:rPr>
              <a:t>Δείκτης συγκέντρωσης </a:t>
            </a:r>
            <a:r>
              <a:rPr lang="en-GB" sz="1800" i="1" dirty="0" err="1" smtClean="0">
                <a:latin typeface="Times New Roman"/>
                <a:ea typeface="Times New Roman"/>
              </a:rPr>
              <a:t>Herfindahl</a:t>
            </a:r>
            <a:r>
              <a:rPr lang="el-GR" sz="1800" i="1" dirty="0" smtClean="0">
                <a:latin typeface="Times New Roman"/>
                <a:ea typeface="Times New Roman"/>
              </a:rPr>
              <a:t>–</a:t>
            </a:r>
            <a:r>
              <a:rPr lang="en-GB" sz="1800" i="1" dirty="0" smtClean="0">
                <a:latin typeface="Times New Roman"/>
                <a:ea typeface="Times New Roman"/>
              </a:rPr>
              <a:t>Hirschman</a:t>
            </a:r>
            <a:r>
              <a:rPr lang="en-GB" sz="1800" dirty="0" smtClean="0">
                <a:latin typeface="Times New Roman"/>
                <a:ea typeface="Times New Roman"/>
              </a:rPr>
              <a:t> </a:t>
            </a:r>
            <a:r>
              <a:rPr lang="el-GR" sz="1800" dirty="0" smtClean="0">
                <a:latin typeface="Times New Roman"/>
                <a:ea typeface="Times New Roman"/>
              </a:rPr>
              <a:t>(</a:t>
            </a:r>
            <a:r>
              <a:rPr lang="en-US" sz="1800" dirty="0" smtClean="0">
                <a:latin typeface="Times New Roman"/>
                <a:ea typeface="Times New Roman"/>
              </a:rPr>
              <a:t>HHI</a:t>
            </a:r>
            <a:r>
              <a:rPr lang="el-GR" sz="1800" dirty="0" smtClean="0">
                <a:latin typeface="Times New Roman"/>
                <a:ea typeface="Times New Roman"/>
              </a:rPr>
              <a:t>)</a:t>
            </a:r>
            <a:r>
              <a:rPr lang="en-US" sz="1800" i="1" dirty="0" smtClean="0">
                <a:latin typeface="Times New Roman"/>
                <a:ea typeface="Times New Roman"/>
              </a:rPr>
              <a:t>post</a:t>
            </a:r>
            <a:r>
              <a:rPr lang="el-GR" sz="1800" dirty="0" smtClean="0">
                <a:latin typeface="Times New Roman"/>
                <a:ea typeface="Times New Roman"/>
              </a:rPr>
              <a:t>=</a:t>
            </a:r>
            <a:r>
              <a:rPr lang="en-US" sz="1800" dirty="0" smtClean="0">
                <a:latin typeface="Times New Roman"/>
                <a:ea typeface="Times New Roman"/>
              </a:rPr>
              <a:t>1.454</a:t>
            </a:r>
          </a:p>
          <a:p>
            <a:pPr algn="just">
              <a:buNone/>
            </a:pPr>
            <a:r>
              <a:rPr lang="el-GR" sz="1800" dirty="0" smtClean="0">
                <a:latin typeface="Times New Roman"/>
              </a:rPr>
              <a:t>ΔΗΗΙ=402 &gt; 250 μονάδες</a:t>
            </a:r>
            <a:endParaRPr lang="el-GR" sz="1800" dirty="0" smtClean="0"/>
          </a:p>
          <a:p>
            <a:pPr>
              <a:buNone/>
            </a:pPr>
            <a:r>
              <a:rPr lang="el-GR" dirty="0" smtClean="0"/>
              <a:t>=&gt; </a:t>
            </a:r>
            <a:r>
              <a:rPr lang="el-GR" sz="2400" i="1" dirty="0" smtClean="0">
                <a:ea typeface="Times New Roman"/>
              </a:rPr>
              <a:t>δημιουργεί μικρή ανησυχία για την ανάκυψη προβλημάτων ανταγωνισμού</a:t>
            </a:r>
            <a:endParaRPr lang="el-GR" sz="2400" i="1" dirty="0" smtClean="0"/>
          </a:p>
          <a:p>
            <a:pPr>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25</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8" name="Rectangle 4"/>
          <p:cNvSpPr>
            <a:spLocks noChangeArrowheads="1"/>
          </p:cNvSpPr>
          <p:nvPr/>
        </p:nvSpPr>
        <p:spPr bwMode="auto">
          <a:xfrm>
            <a:off x="971600" y="2780928"/>
            <a:ext cx="1152525" cy="71913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l-GR" sz="1200" dirty="0" smtClean="0">
                <a:ea typeface="ＭＳ Ｐゴシック" charset="0"/>
              </a:rPr>
              <a:t>ΣΚΛΑΒΕΝΙΤΗΣ</a:t>
            </a:r>
          </a:p>
          <a:p>
            <a:pPr algn="ctr">
              <a:defRPr/>
            </a:pPr>
            <a:r>
              <a:rPr lang="el-GR" sz="1200" dirty="0" smtClean="0">
                <a:latin typeface="Arial" charset="0"/>
                <a:ea typeface="ＭＳ Ｐゴシック" charset="0"/>
              </a:rPr>
              <a:t>[10-15]%</a:t>
            </a:r>
            <a:endParaRPr lang="en-US" sz="1200" dirty="0">
              <a:latin typeface="Arial" charset="0"/>
              <a:ea typeface="ＭＳ Ｐゴシック" charset="0"/>
            </a:endParaRPr>
          </a:p>
        </p:txBody>
      </p:sp>
      <p:sp>
        <p:nvSpPr>
          <p:cNvPr id="11" name="Rectangle 4"/>
          <p:cNvSpPr>
            <a:spLocks noChangeArrowheads="1"/>
          </p:cNvSpPr>
          <p:nvPr/>
        </p:nvSpPr>
        <p:spPr bwMode="auto">
          <a:xfrm>
            <a:off x="2699792" y="2780928"/>
            <a:ext cx="1296144" cy="71913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l-GR" sz="1200" dirty="0" smtClean="0">
              <a:ea typeface="ＭＳ Ｐゴシック" charset="0"/>
            </a:endParaRPr>
          </a:p>
          <a:p>
            <a:pPr algn="ctr">
              <a:defRPr/>
            </a:pPr>
            <a:r>
              <a:rPr lang="el-GR" sz="1200" dirty="0" smtClean="0">
                <a:ea typeface="ＭＳ Ｐゴシック" charset="0"/>
              </a:rPr>
              <a:t>ΜΑΡΙΝΟΠΟΥΛΟΣ</a:t>
            </a:r>
          </a:p>
          <a:p>
            <a:pPr algn="ctr">
              <a:defRPr/>
            </a:pPr>
            <a:r>
              <a:rPr lang="el-GR" sz="1200" dirty="0" smtClean="0">
                <a:ea typeface="ＭＳ Ｐゴシック" charset="0"/>
              </a:rPr>
              <a:t>[10-15]%</a:t>
            </a:r>
            <a:endParaRPr lang="en-US" sz="1200" dirty="0" smtClean="0">
              <a:ea typeface="ＭＳ Ｐゴシック" charset="0"/>
            </a:endParaRPr>
          </a:p>
          <a:p>
            <a:pPr algn="ctr">
              <a:defRPr/>
            </a:pPr>
            <a:endParaRPr lang="en-US" sz="1200" dirty="0">
              <a:latin typeface="Arial" charset="0"/>
              <a:ea typeface="ＭＳ Ｐゴシック" charset="0"/>
            </a:endParaRPr>
          </a:p>
        </p:txBody>
      </p:sp>
      <p:sp>
        <p:nvSpPr>
          <p:cNvPr id="13" name="Rectangle 4"/>
          <p:cNvSpPr>
            <a:spLocks noChangeArrowheads="1"/>
          </p:cNvSpPr>
          <p:nvPr/>
        </p:nvSpPr>
        <p:spPr bwMode="auto">
          <a:xfrm>
            <a:off x="4860032" y="2708920"/>
            <a:ext cx="1152525" cy="720725"/>
          </a:xfrm>
          <a:prstGeom prst="rect">
            <a:avLst/>
          </a:prstGeom>
          <a:solidFill>
            <a:srgbClr val="00B050"/>
          </a:solidFill>
          <a:ln w="9525">
            <a:solidFill>
              <a:schemeClr val="tx1"/>
            </a:solidFill>
            <a:miter lim="800000"/>
            <a:headEnd/>
            <a:tailEnd/>
          </a:ln>
        </p:spPr>
        <p:txBody>
          <a:bodyPr wrap="none" anchor="ctr"/>
          <a:lstStyle/>
          <a:p>
            <a:pPr algn="ctr"/>
            <a:r>
              <a:rPr lang="el-GR" sz="1200" dirty="0" smtClean="0"/>
              <a:t>ΑΒ</a:t>
            </a:r>
          </a:p>
          <a:p>
            <a:pPr algn="ctr"/>
            <a:r>
              <a:rPr lang="el-GR" sz="1200" dirty="0" smtClean="0"/>
              <a:t>[15-25]%</a:t>
            </a:r>
            <a:endParaRPr lang="en-US" sz="1200" dirty="0"/>
          </a:p>
        </p:txBody>
      </p:sp>
      <p:sp>
        <p:nvSpPr>
          <p:cNvPr id="16" name="Rectangle 4"/>
          <p:cNvSpPr>
            <a:spLocks noChangeArrowheads="1"/>
          </p:cNvSpPr>
          <p:nvPr/>
        </p:nvSpPr>
        <p:spPr bwMode="auto">
          <a:xfrm>
            <a:off x="6516216" y="2708920"/>
            <a:ext cx="1152525" cy="720725"/>
          </a:xfrm>
          <a:prstGeom prst="rect">
            <a:avLst/>
          </a:prstGeom>
          <a:solidFill>
            <a:srgbClr val="FFC000"/>
          </a:solidFill>
          <a:ln w="9525">
            <a:solidFill>
              <a:schemeClr val="tx1"/>
            </a:solidFill>
            <a:miter lim="800000"/>
            <a:headEnd/>
            <a:tailEnd/>
          </a:ln>
        </p:spPr>
        <p:txBody>
          <a:bodyPr wrap="none" anchor="ctr"/>
          <a:lstStyle/>
          <a:p>
            <a:pPr algn="ctr"/>
            <a:r>
              <a:rPr lang="en-US" sz="1200" dirty="0" smtClean="0"/>
              <a:t>LIDL</a:t>
            </a:r>
            <a:endParaRPr lang="el-GR" sz="1200" dirty="0" smtClean="0"/>
          </a:p>
          <a:p>
            <a:pPr algn="ctr"/>
            <a:r>
              <a:rPr lang="el-GR" sz="1200" dirty="0" smtClean="0"/>
              <a:t>[1</a:t>
            </a:r>
            <a:r>
              <a:rPr lang="en-US" sz="1200" dirty="0" smtClean="0"/>
              <a:t>0</a:t>
            </a:r>
            <a:r>
              <a:rPr lang="el-GR" sz="1200" dirty="0" smtClean="0"/>
              <a:t>-</a:t>
            </a:r>
            <a:r>
              <a:rPr lang="en-US" sz="1200" dirty="0" smtClean="0"/>
              <a:t>1</a:t>
            </a:r>
            <a:r>
              <a:rPr lang="el-GR" sz="1200" dirty="0" smtClean="0"/>
              <a:t>5]%</a:t>
            </a:r>
            <a:endParaRPr lang="en-US" sz="1200" dirty="0"/>
          </a:p>
        </p:txBody>
      </p:sp>
      <p:sp>
        <p:nvSpPr>
          <p:cNvPr id="18" name="Rectangle 17"/>
          <p:cNvSpPr/>
          <p:nvPr/>
        </p:nvSpPr>
        <p:spPr>
          <a:xfrm>
            <a:off x="683568" y="2636912"/>
            <a:ext cx="3744416" cy="998538"/>
          </a:xfrm>
          <a:prstGeom prst="rect">
            <a:avLst/>
          </a:prstGeom>
          <a:solidFill>
            <a:schemeClr val="accent1">
              <a:alpha val="0"/>
            </a:schemeClr>
          </a:solid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TextBox 3"/>
          <p:cNvSpPr txBox="1">
            <a:spLocks noChangeArrowheads="1"/>
          </p:cNvSpPr>
          <p:nvPr/>
        </p:nvSpPr>
        <p:spPr bwMode="auto">
          <a:xfrm>
            <a:off x="1259632" y="3861048"/>
            <a:ext cx="2232248" cy="276999"/>
          </a:xfrm>
          <a:prstGeom prst="rect">
            <a:avLst/>
          </a:prstGeom>
          <a:noFill/>
          <a:ln w="9525">
            <a:noFill/>
            <a:miter lim="800000"/>
            <a:headEnd/>
            <a:tailEnd/>
          </a:ln>
        </p:spPr>
        <p:txBody>
          <a:bodyPr wrap="square">
            <a:spAutoFit/>
          </a:bodyPr>
          <a:lstStyle/>
          <a:p>
            <a:pPr algn="ctr"/>
            <a:r>
              <a:rPr lang="en-GB" sz="1200" dirty="0"/>
              <a:t>   </a:t>
            </a:r>
            <a:r>
              <a:rPr lang="en-GB" sz="1200" dirty="0" smtClean="0"/>
              <a:t>[25-35]% MS</a:t>
            </a:r>
            <a:endParaRPr lang="en-GB"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600" dirty="0" smtClean="0">
                <a:solidFill>
                  <a:srgbClr val="073763"/>
                </a:solidFill>
              </a:rPr>
              <a:t>Παράδειγμα τοπικής συγκέντρωσης: ΣΚΛΑΒΕΝΙΤΗΣ-ΜΑΡΙΝΟΠΟΥΛΟΣ (ΕΑ 637/2017) (3)</a:t>
            </a:r>
            <a:endParaRPr lang="el-GR" dirty="0"/>
          </a:p>
        </p:txBody>
      </p:sp>
      <p:sp>
        <p:nvSpPr>
          <p:cNvPr id="3" name="Content Placeholder 2"/>
          <p:cNvSpPr>
            <a:spLocks noGrp="1"/>
          </p:cNvSpPr>
          <p:nvPr>
            <p:ph idx="1"/>
          </p:nvPr>
        </p:nvSpPr>
        <p:spPr>
          <a:xfrm>
            <a:off x="323528" y="1600200"/>
            <a:ext cx="8442647" cy="4525963"/>
          </a:xfrm>
        </p:spPr>
        <p:txBody>
          <a:bodyPr/>
          <a:lstStyle/>
          <a:p>
            <a:pPr algn="just">
              <a:buNone/>
            </a:pPr>
            <a:r>
              <a:rPr lang="el-GR" sz="1800" dirty="0" smtClean="0"/>
              <a:t>Σε τοπικό επίπεδο όμως:</a:t>
            </a:r>
          </a:p>
          <a:p>
            <a:pPr marL="93663" indent="0" algn="just">
              <a:buNone/>
            </a:pPr>
            <a:r>
              <a:rPr lang="el-GR" sz="1800" dirty="0" smtClean="0"/>
              <a:t>Οριζόντιες επικαλύψεις στους Νομούς Αττικής, Κορινθίας, Χανίων, Ρεθύμνου, Ηρακλείου και Λασιθίου</a:t>
            </a:r>
          </a:p>
          <a:p>
            <a:pPr marL="93663" indent="0" algn="just">
              <a:buNone/>
            </a:pPr>
            <a:endParaRPr lang="el-GR" sz="1800" dirty="0" smtClean="0"/>
          </a:p>
          <a:p>
            <a:pPr marL="93663" indent="0" algn="just">
              <a:buNone/>
            </a:pPr>
            <a:endParaRPr lang="el-GR" sz="2500" dirty="0" smtClean="0"/>
          </a:p>
          <a:p>
            <a:pPr marL="93663" indent="0" algn="just">
              <a:buNone/>
            </a:pPr>
            <a:endParaRPr lang="el-GR" sz="2500" dirty="0" smtClean="0"/>
          </a:p>
          <a:p>
            <a:pPr algn="just">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26</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6" name="Rectangle 5"/>
          <p:cNvSpPr/>
          <p:nvPr/>
        </p:nvSpPr>
        <p:spPr>
          <a:xfrm>
            <a:off x="2627784" y="2924944"/>
            <a:ext cx="3312368" cy="864096"/>
          </a:xfrm>
          <a:prstGeom prst="rect">
            <a:avLst/>
          </a:prstGeom>
          <a:solidFill>
            <a:schemeClr val="accent1">
              <a:alpha val="0"/>
            </a:schemeClr>
          </a:solid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4"/>
          <p:cNvSpPr>
            <a:spLocks noChangeArrowheads="1"/>
          </p:cNvSpPr>
          <p:nvPr/>
        </p:nvSpPr>
        <p:spPr bwMode="auto">
          <a:xfrm>
            <a:off x="2915816" y="3068960"/>
            <a:ext cx="1152525" cy="50311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l-GR" sz="1200" dirty="0" smtClean="0">
                <a:ea typeface="ＭＳ Ｐゴシック" charset="0"/>
              </a:rPr>
              <a:t>ΣΚΛΑΒΕΝΙΤΗΣ</a:t>
            </a:r>
          </a:p>
        </p:txBody>
      </p:sp>
      <p:sp>
        <p:nvSpPr>
          <p:cNvPr id="8" name="Rectangle 4"/>
          <p:cNvSpPr>
            <a:spLocks noChangeArrowheads="1"/>
          </p:cNvSpPr>
          <p:nvPr/>
        </p:nvSpPr>
        <p:spPr bwMode="auto">
          <a:xfrm>
            <a:off x="4427984" y="3068960"/>
            <a:ext cx="1296144" cy="50311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l-GR" sz="1200" dirty="0" smtClean="0">
              <a:ea typeface="ＭＳ Ｐゴシック" charset="0"/>
            </a:endParaRPr>
          </a:p>
          <a:p>
            <a:pPr algn="ctr">
              <a:defRPr/>
            </a:pPr>
            <a:r>
              <a:rPr lang="el-GR" sz="1200" dirty="0" smtClean="0">
                <a:ea typeface="ＭＳ Ｐゴシック" charset="0"/>
              </a:rPr>
              <a:t>ΜΑΡΙΝΟΠΟΥΛΟΣ</a:t>
            </a:r>
          </a:p>
          <a:p>
            <a:pPr algn="ctr">
              <a:defRPr/>
            </a:pPr>
            <a:endParaRPr lang="en-US" sz="1200" dirty="0">
              <a:latin typeface="Arial" charset="0"/>
              <a:ea typeface="ＭＳ Ｐゴシック" charset="0"/>
            </a:endParaRPr>
          </a:p>
        </p:txBody>
      </p:sp>
      <p:sp>
        <p:nvSpPr>
          <p:cNvPr id="11" name="TextBox 3"/>
          <p:cNvSpPr txBox="1">
            <a:spLocks noChangeArrowheads="1"/>
          </p:cNvSpPr>
          <p:nvPr/>
        </p:nvSpPr>
        <p:spPr bwMode="auto">
          <a:xfrm>
            <a:off x="2555776" y="4077072"/>
            <a:ext cx="3456384" cy="1384995"/>
          </a:xfrm>
          <a:prstGeom prst="rect">
            <a:avLst/>
          </a:prstGeom>
          <a:noFill/>
          <a:ln w="9525">
            <a:noFill/>
            <a:miter lim="800000"/>
            <a:headEnd/>
            <a:tailEnd/>
          </a:ln>
        </p:spPr>
        <p:txBody>
          <a:bodyPr wrap="square">
            <a:spAutoFit/>
          </a:bodyPr>
          <a:lstStyle/>
          <a:p>
            <a:pPr algn="ctr"/>
            <a:r>
              <a:rPr lang="en-GB" sz="1400" dirty="0"/>
              <a:t>   </a:t>
            </a:r>
            <a:r>
              <a:rPr lang="el-GR" sz="1400" dirty="0" smtClean="0">
                <a:solidFill>
                  <a:srgbClr val="FF0000"/>
                </a:solidFill>
              </a:rPr>
              <a:t>ΑΤΤΙΚΗ: </a:t>
            </a:r>
            <a:r>
              <a:rPr lang="en-GB" sz="1400" dirty="0" smtClean="0">
                <a:solidFill>
                  <a:srgbClr val="FF0000"/>
                </a:solidFill>
              </a:rPr>
              <a:t>[</a:t>
            </a:r>
            <a:r>
              <a:rPr lang="el-GR" sz="1400" dirty="0" smtClean="0">
                <a:solidFill>
                  <a:srgbClr val="FF0000"/>
                </a:solidFill>
              </a:rPr>
              <a:t>35</a:t>
            </a:r>
            <a:r>
              <a:rPr lang="en-GB" sz="1400" dirty="0" smtClean="0">
                <a:solidFill>
                  <a:srgbClr val="FF0000"/>
                </a:solidFill>
              </a:rPr>
              <a:t>-</a:t>
            </a:r>
            <a:r>
              <a:rPr lang="el-GR" sz="1400" dirty="0" smtClean="0">
                <a:solidFill>
                  <a:srgbClr val="FF0000"/>
                </a:solidFill>
              </a:rPr>
              <a:t>4</a:t>
            </a:r>
            <a:r>
              <a:rPr lang="en-GB" sz="1400" dirty="0" smtClean="0">
                <a:solidFill>
                  <a:srgbClr val="FF0000"/>
                </a:solidFill>
              </a:rPr>
              <a:t>5]% MS</a:t>
            </a:r>
            <a:endParaRPr lang="el-GR" sz="1400" dirty="0" smtClean="0">
              <a:solidFill>
                <a:srgbClr val="FF0000"/>
              </a:solidFill>
            </a:endParaRPr>
          </a:p>
          <a:p>
            <a:pPr algn="ctr"/>
            <a:r>
              <a:rPr lang="el-GR" sz="1400" dirty="0" smtClean="0"/>
              <a:t>ΚΟΡΙΝΘΙΑΣ:</a:t>
            </a:r>
            <a:r>
              <a:rPr lang="en-GB" sz="1400" dirty="0" smtClean="0"/>
              <a:t> [</a:t>
            </a:r>
            <a:r>
              <a:rPr lang="en-US" sz="1400" dirty="0" smtClean="0"/>
              <a:t>1</a:t>
            </a:r>
            <a:r>
              <a:rPr lang="el-GR" sz="1400" dirty="0" smtClean="0"/>
              <a:t>5</a:t>
            </a:r>
            <a:r>
              <a:rPr lang="en-GB" sz="1400" dirty="0" smtClean="0"/>
              <a:t>-25]% MS</a:t>
            </a:r>
            <a:endParaRPr lang="el-GR" sz="1400" dirty="0" smtClean="0"/>
          </a:p>
          <a:p>
            <a:pPr algn="ctr"/>
            <a:r>
              <a:rPr lang="el-GR" sz="1400" dirty="0" smtClean="0">
                <a:solidFill>
                  <a:srgbClr val="FF0000"/>
                </a:solidFill>
              </a:rPr>
              <a:t>ΧΑΝΙΩΝ:</a:t>
            </a:r>
            <a:r>
              <a:rPr lang="en-GB" sz="1400" dirty="0" smtClean="0">
                <a:solidFill>
                  <a:srgbClr val="FF0000"/>
                </a:solidFill>
              </a:rPr>
              <a:t> [</a:t>
            </a:r>
            <a:r>
              <a:rPr lang="el-GR" sz="1400" dirty="0" smtClean="0">
                <a:solidFill>
                  <a:srgbClr val="FF0000"/>
                </a:solidFill>
              </a:rPr>
              <a:t>35</a:t>
            </a:r>
            <a:r>
              <a:rPr lang="en-GB" sz="1400" dirty="0" smtClean="0">
                <a:solidFill>
                  <a:srgbClr val="FF0000"/>
                </a:solidFill>
              </a:rPr>
              <a:t>-</a:t>
            </a:r>
            <a:r>
              <a:rPr lang="el-GR" sz="1400" dirty="0" smtClean="0">
                <a:solidFill>
                  <a:srgbClr val="FF0000"/>
                </a:solidFill>
              </a:rPr>
              <a:t>4</a:t>
            </a:r>
            <a:r>
              <a:rPr lang="en-GB" sz="1400" dirty="0" smtClean="0">
                <a:solidFill>
                  <a:srgbClr val="FF0000"/>
                </a:solidFill>
              </a:rPr>
              <a:t>5]% MS</a:t>
            </a:r>
            <a:endParaRPr lang="el-GR" sz="1400" dirty="0" smtClean="0">
              <a:solidFill>
                <a:srgbClr val="FF0000"/>
              </a:solidFill>
            </a:endParaRPr>
          </a:p>
          <a:p>
            <a:pPr algn="ctr"/>
            <a:r>
              <a:rPr lang="el-GR" sz="1400" dirty="0" smtClean="0"/>
              <a:t>ΡΕΘΥΜΝΟΥ: </a:t>
            </a:r>
            <a:r>
              <a:rPr lang="en-GB" sz="1400" dirty="0" smtClean="0"/>
              <a:t>[</a:t>
            </a:r>
            <a:r>
              <a:rPr lang="el-GR" sz="1400" dirty="0" smtClean="0"/>
              <a:t>10</a:t>
            </a:r>
            <a:r>
              <a:rPr lang="en-GB" sz="1400" dirty="0" smtClean="0"/>
              <a:t>-</a:t>
            </a:r>
            <a:r>
              <a:rPr lang="el-GR" sz="1400" dirty="0" smtClean="0"/>
              <a:t>1</a:t>
            </a:r>
            <a:r>
              <a:rPr lang="en-GB" sz="1400" dirty="0" smtClean="0"/>
              <a:t>5]% MS</a:t>
            </a:r>
            <a:endParaRPr lang="el-GR" sz="1400" dirty="0" smtClean="0"/>
          </a:p>
          <a:p>
            <a:pPr algn="ctr"/>
            <a:r>
              <a:rPr lang="el-GR" sz="1400" dirty="0" smtClean="0">
                <a:solidFill>
                  <a:srgbClr val="FF0000"/>
                </a:solidFill>
              </a:rPr>
              <a:t>ΗΡΑΚΛΕΙΟΥ:</a:t>
            </a:r>
            <a:r>
              <a:rPr lang="en-GB" sz="1400" dirty="0" smtClean="0">
                <a:solidFill>
                  <a:srgbClr val="FF0000"/>
                </a:solidFill>
              </a:rPr>
              <a:t> [</a:t>
            </a:r>
            <a:r>
              <a:rPr lang="en-US" sz="1400" dirty="0" smtClean="0">
                <a:solidFill>
                  <a:srgbClr val="FF0000"/>
                </a:solidFill>
              </a:rPr>
              <a:t>4</a:t>
            </a:r>
            <a:r>
              <a:rPr lang="el-GR" sz="1400" dirty="0" smtClean="0">
                <a:solidFill>
                  <a:srgbClr val="FF0000"/>
                </a:solidFill>
              </a:rPr>
              <a:t>5</a:t>
            </a:r>
            <a:r>
              <a:rPr lang="en-GB" sz="1400" dirty="0" smtClean="0">
                <a:solidFill>
                  <a:srgbClr val="FF0000"/>
                </a:solidFill>
              </a:rPr>
              <a:t>-</a:t>
            </a:r>
            <a:r>
              <a:rPr lang="en-US" sz="1400" dirty="0" smtClean="0">
                <a:solidFill>
                  <a:srgbClr val="FF0000"/>
                </a:solidFill>
              </a:rPr>
              <a:t>5</a:t>
            </a:r>
            <a:r>
              <a:rPr lang="en-GB" sz="1400" dirty="0" smtClean="0">
                <a:solidFill>
                  <a:srgbClr val="FF0000"/>
                </a:solidFill>
              </a:rPr>
              <a:t>5]% MS</a:t>
            </a:r>
            <a:endParaRPr lang="el-GR" sz="1400" dirty="0" smtClean="0">
              <a:solidFill>
                <a:srgbClr val="FF0000"/>
              </a:solidFill>
            </a:endParaRPr>
          </a:p>
          <a:p>
            <a:pPr algn="ctr"/>
            <a:r>
              <a:rPr lang="el-GR" sz="1400" dirty="0" smtClean="0">
                <a:solidFill>
                  <a:srgbClr val="FF0000"/>
                </a:solidFill>
              </a:rPr>
              <a:t>ΛΑΣΙΘΙΟΥ: &gt; 60% </a:t>
            </a:r>
            <a:r>
              <a:rPr lang="en-US" sz="1400" dirty="0" smtClean="0">
                <a:solidFill>
                  <a:srgbClr val="FF0000"/>
                </a:solidFill>
              </a:rPr>
              <a:t>MS</a:t>
            </a:r>
            <a:endParaRPr lang="en-GB" sz="14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600" dirty="0" smtClean="0">
                <a:solidFill>
                  <a:srgbClr val="073763"/>
                </a:solidFill>
              </a:rPr>
              <a:t>Παράδειγμα τοπικής συγκέντρωσης: ΣΚΛΑΒΕΝΙΤΗΣ-ΜΑΡΙΝΟΠΟΥΛΟΣ (ΕΑ 637/2017) (4)</a:t>
            </a:r>
            <a:endParaRPr lang="el-GR" dirty="0"/>
          </a:p>
        </p:txBody>
      </p:sp>
      <p:sp>
        <p:nvSpPr>
          <p:cNvPr id="3" name="Content Placeholder 2"/>
          <p:cNvSpPr>
            <a:spLocks noGrp="1"/>
          </p:cNvSpPr>
          <p:nvPr>
            <p:ph idx="1"/>
          </p:nvPr>
        </p:nvSpPr>
        <p:spPr/>
        <p:txBody>
          <a:bodyPr/>
          <a:lstStyle/>
          <a:p>
            <a:pPr>
              <a:buNone/>
            </a:pPr>
            <a:r>
              <a:rPr lang="el-GR" sz="1800" dirty="0" smtClean="0"/>
              <a:t>Μεθοδολογία αξιολόγησης των τοπικών επικαλύψεων:</a:t>
            </a:r>
          </a:p>
          <a:p>
            <a:pPr lvl="0" algn="just"/>
            <a:r>
              <a:rPr lang="el-GR" sz="1800" dirty="0" smtClean="0"/>
              <a:t>Ορισμός </a:t>
            </a:r>
            <a:r>
              <a:rPr lang="x-none" sz="1800" smtClean="0"/>
              <a:t>τοπικών αγορών εντός του νομού, οι οποίες περιλαμβάνουν όλα τα ανταγωνιστικά καταστήματα σε ακτίνα 10 λεπτών με το αυτοκίνητο από το κατάστημα – στόχο σε αστικές περιοχές ή 30 λεπτών σε ημι-αστικές και αγροτικές περιοχές</a:t>
            </a:r>
            <a:r>
              <a:rPr lang="el-GR" sz="1800" dirty="0" smtClean="0"/>
              <a:t>, συμπεριλαμβάνοντας τα ανταγωνιστικά καταστήματα που βρίσκονται τόσο στον ίδιο Τ.Κ. όσο και στους γειτονικούς</a:t>
            </a:r>
          </a:p>
          <a:p>
            <a:pPr lvl="0" algn="just"/>
            <a:r>
              <a:rPr lang="x-none" sz="1800" smtClean="0"/>
              <a:t>Υπολογισμός μεριδίων αγοράς </a:t>
            </a:r>
            <a:endParaRPr lang="el-GR" sz="1800" dirty="0" smtClean="0"/>
          </a:p>
          <a:p>
            <a:pPr lvl="0" algn="just"/>
            <a:r>
              <a:rPr lang="el-GR" sz="1800" dirty="0" smtClean="0"/>
              <a:t>Ανάλυση περιπτώσεων όπου </a:t>
            </a:r>
            <a:r>
              <a:rPr lang="x-none" sz="1800" smtClean="0"/>
              <a:t>μετά τη συγκέντρωση</a:t>
            </a:r>
            <a:r>
              <a:rPr lang="el-GR" sz="1800" dirty="0" smtClean="0"/>
              <a:t>: (</a:t>
            </a:r>
            <a:r>
              <a:rPr lang="x-none" sz="1800" smtClean="0"/>
              <a:t>σωρευτικά</a:t>
            </a:r>
            <a:r>
              <a:rPr lang="el-GR" sz="1800" dirty="0" smtClean="0"/>
              <a:t>)</a:t>
            </a:r>
            <a:r>
              <a:rPr lang="x-none" sz="1800" smtClean="0"/>
              <a:t> </a:t>
            </a:r>
            <a:endParaRPr lang="el-GR" sz="1800" dirty="0" smtClean="0"/>
          </a:p>
          <a:p>
            <a:pPr lvl="0" algn="just">
              <a:buNone/>
            </a:pPr>
            <a:r>
              <a:rPr lang="el-GR" sz="1800" dirty="0" smtClean="0"/>
              <a:t>	Ι. 	</a:t>
            </a:r>
            <a:r>
              <a:rPr lang="x-none" sz="1500" smtClean="0"/>
              <a:t>α) </a:t>
            </a:r>
            <a:r>
              <a:rPr lang="en-US" sz="1500" dirty="0" smtClean="0"/>
              <a:t>40%&lt;</a:t>
            </a:r>
            <a:r>
              <a:rPr lang="x-none" sz="1500" smtClean="0"/>
              <a:t>αθροιστικό μερίδιο</a:t>
            </a:r>
            <a:r>
              <a:rPr lang="el-GR" sz="1500" dirty="0" smtClean="0"/>
              <a:t> αγοράς </a:t>
            </a:r>
            <a:r>
              <a:rPr lang="en-US" sz="1500" dirty="0" smtClean="0"/>
              <a:t>&lt;</a:t>
            </a:r>
            <a:r>
              <a:rPr lang="x-none" sz="1500" smtClean="0"/>
              <a:t> 50% </a:t>
            </a:r>
            <a:r>
              <a:rPr lang="x-none" sz="1500" b="1" smtClean="0"/>
              <a:t>και</a:t>
            </a:r>
            <a:r>
              <a:rPr lang="x-none" sz="1500" smtClean="0"/>
              <a:t> </a:t>
            </a:r>
            <a:endParaRPr lang="el-GR" sz="1500" dirty="0" smtClean="0"/>
          </a:p>
          <a:p>
            <a:pPr lvl="0" algn="just">
              <a:buNone/>
            </a:pPr>
            <a:r>
              <a:rPr lang="el-GR" sz="1500" dirty="0" smtClean="0"/>
              <a:t>		</a:t>
            </a:r>
            <a:r>
              <a:rPr lang="x-none" sz="1500" smtClean="0"/>
              <a:t>β) </a:t>
            </a:r>
            <a:r>
              <a:rPr lang="el-GR" sz="1500" dirty="0" smtClean="0"/>
              <a:t>Δ(</a:t>
            </a:r>
            <a:r>
              <a:rPr lang="x-none" sz="1500" smtClean="0"/>
              <a:t>μεριδίου </a:t>
            </a:r>
            <a:r>
              <a:rPr lang="el-GR" sz="1500" dirty="0" smtClean="0"/>
              <a:t>αγοράς) &gt;</a:t>
            </a:r>
            <a:r>
              <a:rPr lang="x-none" sz="1500" smtClean="0"/>
              <a:t>5%</a:t>
            </a:r>
            <a:r>
              <a:rPr lang="el-GR" sz="1500" dirty="0" smtClean="0"/>
              <a:t>=&gt; </a:t>
            </a:r>
            <a:r>
              <a:rPr lang="x-none" sz="1500" smtClean="0"/>
              <a:t>αριθμός</a:t>
            </a:r>
            <a:r>
              <a:rPr lang="el-GR" sz="1500" dirty="0" smtClean="0"/>
              <a:t> </a:t>
            </a:r>
            <a:r>
              <a:rPr lang="x-none" sz="1500" smtClean="0"/>
              <a:t>ανταγωνιστικών καταστημάτων</a:t>
            </a:r>
            <a:r>
              <a:rPr lang="el-GR" sz="1500" dirty="0" smtClean="0"/>
              <a:t> (</a:t>
            </a:r>
            <a:r>
              <a:rPr lang="en-US" sz="1500" dirty="0" smtClean="0"/>
              <a:t>fascia screen)</a:t>
            </a:r>
            <a:endParaRPr lang="el-GR" sz="1500" dirty="0" smtClean="0"/>
          </a:p>
          <a:p>
            <a:pPr lvl="0" algn="just">
              <a:buClr>
                <a:srgbClr val="90C6F6"/>
              </a:buClr>
              <a:buNone/>
            </a:pPr>
            <a:r>
              <a:rPr lang="en-US" sz="1800" dirty="0" smtClean="0"/>
              <a:t>	I</a:t>
            </a:r>
            <a:r>
              <a:rPr lang="el-GR" sz="1800" dirty="0" smtClean="0"/>
              <a:t>Ι.</a:t>
            </a:r>
            <a:r>
              <a:rPr lang="x-none" sz="1500" smtClean="0">
                <a:solidFill>
                  <a:srgbClr val="000000"/>
                </a:solidFill>
              </a:rPr>
              <a:t> </a:t>
            </a:r>
            <a:r>
              <a:rPr lang="en-US" sz="1500" dirty="0" smtClean="0">
                <a:solidFill>
                  <a:srgbClr val="000000"/>
                </a:solidFill>
              </a:rPr>
              <a:t>	</a:t>
            </a:r>
            <a:r>
              <a:rPr lang="x-none" sz="1500" smtClean="0">
                <a:solidFill>
                  <a:srgbClr val="000000"/>
                </a:solidFill>
              </a:rPr>
              <a:t>α) αθροιστικό μερίδιο</a:t>
            </a:r>
            <a:r>
              <a:rPr lang="el-GR" sz="1500" dirty="0" smtClean="0">
                <a:solidFill>
                  <a:srgbClr val="000000"/>
                </a:solidFill>
              </a:rPr>
              <a:t> αγοράς </a:t>
            </a:r>
            <a:r>
              <a:rPr lang="en-US" sz="1500" dirty="0" smtClean="0">
                <a:solidFill>
                  <a:srgbClr val="000000"/>
                </a:solidFill>
              </a:rPr>
              <a:t>&gt;</a:t>
            </a:r>
            <a:r>
              <a:rPr lang="x-none" sz="1500" smtClean="0">
                <a:solidFill>
                  <a:srgbClr val="000000"/>
                </a:solidFill>
              </a:rPr>
              <a:t> 50% </a:t>
            </a:r>
            <a:r>
              <a:rPr lang="x-none" sz="1500" b="1" smtClean="0">
                <a:solidFill>
                  <a:srgbClr val="000000"/>
                </a:solidFill>
              </a:rPr>
              <a:t>και</a:t>
            </a:r>
            <a:r>
              <a:rPr lang="x-none" sz="1500" smtClean="0">
                <a:solidFill>
                  <a:srgbClr val="000000"/>
                </a:solidFill>
              </a:rPr>
              <a:t> </a:t>
            </a:r>
            <a:endParaRPr lang="el-GR" sz="1500" dirty="0" smtClean="0">
              <a:solidFill>
                <a:srgbClr val="000000"/>
              </a:solidFill>
            </a:endParaRPr>
          </a:p>
          <a:p>
            <a:pPr algn="just">
              <a:buClr>
                <a:srgbClr val="90C6F6"/>
              </a:buClr>
              <a:buNone/>
            </a:pPr>
            <a:r>
              <a:rPr lang="el-GR" sz="1500" dirty="0" smtClean="0">
                <a:solidFill>
                  <a:srgbClr val="000000"/>
                </a:solidFill>
              </a:rPr>
              <a:t>		</a:t>
            </a:r>
            <a:r>
              <a:rPr lang="x-none" sz="1500" smtClean="0">
                <a:solidFill>
                  <a:srgbClr val="000000"/>
                </a:solidFill>
              </a:rPr>
              <a:t>β) </a:t>
            </a:r>
            <a:r>
              <a:rPr lang="el-GR" sz="1500" dirty="0" smtClean="0">
                <a:solidFill>
                  <a:srgbClr val="000000"/>
                </a:solidFill>
              </a:rPr>
              <a:t>Δ(</a:t>
            </a:r>
            <a:r>
              <a:rPr lang="x-none" sz="1500" smtClean="0">
                <a:solidFill>
                  <a:srgbClr val="000000"/>
                </a:solidFill>
              </a:rPr>
              <a:t>μεριδίου </a:t>
            </a:r>
            <a:r>
              <a:rPr lang="el-GR" sz="1500" dirty="0" smtClean="0">
                <a:solidFill>
                  <a:srgbClr val="000000"/>
                </a:solidFill>
              </a:rPr>
              <a:t>αγοράς) &gt;</a:t>
            </a:r>
            <a:r>
              <a:rPr lang="x-none" sz="1500" smtClean="0">
                <a:solidFill>
                  <a:srgbClr val="000000"/>
                </a:solidFill>
              </a:rPr>
              <a:t>5%</a:t>
            </a:r>
            <a:r>
              <a:rPr lang="el-GR" sz="1500" dirty="0" smtClean="0">
                <a:solidFill>
                  <a:srgbClr val="000000"/>
                </a:solidFill>
              </a:rPr>
              <a:t>=&gt; </a:t>
            </a:r>
            <a:r>
              <a:rPr lang="x-none" sz="1500" dirty="0" smtClean="0">
                <a:solidFill>
                  <a:srgbClr val="000000"/>
                </a:solidFill>
              </a:rPr>
              <a:t>μεριδίων αγοράς βάσει επιφάνειας </a:t>
            </a:r>
            <a:r>
              <a:rPr lang="x-none" sz="1500" smtClean="0">
                <a:solidFill>
                  <a:srgbClr val="000000"/>
                </a:solidFill>
              </a:rPr>
              <a:t>σε τ.μ. </a:t>
            </a:r>
            <a:endParaRPr lang="el-GR" sz="1500" dirty="0" smtClean="0">
              <a:solidFill>
                <a:srgbClr val="000000"/>
              </a:solidFill>
            </a:endParaRPr>
          </a:p>
          <a:p>
            <a:pPr lvl="0"/>
            <a:r>
              <a:rPr lang="el-GR" sz="1800" dirty="0" smtClean="0"/>
              <a:t>Λοιποί παράμετροι: </a:t>
            </a:r>
            <a:r>
              <a:rPr lang="x-none" sz="1800" smtClean="0"/>
              <a:t>παρουσία </a:t>
            </a:r>
            <a:r>
              <a:rPr lang="el-GR" sz="1800" dirty="0" smtClean="0"/>
              <a:t>&amp;</a:t>
            </a:r>
            <a:r>
              <a:rPr lang="x-none" sz="1800" smtClean="0"/>
              <a:t> ισχύς άλλων παικτών,</a:t>
            </a:r>
            <a:r>
              <a:rPr lang="el-GR" sz="1800" dirty="0" smtClean="0"/>
              <a:t> </a:t>
            </a:r>
            <a:r>
              <a:rPr lang="x-none" sz="1800" smtClean="0"/>
              <a:t>οι φραγμοί εισόδου (π.χ. διοικητικές άδειες), πιθανή μελλοντική δραστηριοποίηση άλλου ανταγωνιστή</a:t>
            </a:r>
            <a:endParaRPr lang="el-GR" sz="18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27</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600" dirty="0" smtClean="0">
                <a:solidFill>
                  <a:srgbClr val="073763"/>
                </a:solidFill>
              </a:rPr>
              <a:t>Παράδειγμα τοπικής συγκέντρωσης: ΣΚΛΑΒΕΝΙΤΗΣ-ΜΑΡΙΝΟΠΟΥΛΟΣ (ΕΑ 637/2017) (5)</a:t>
            </a:r>
            <a:endParaRPr lang="el-GR" dirty="0"/>
          </a:p>
        </p:txBody>
      </p:sp>
      <p:sp>
        <p:nvSpPr>
          <p:cNvPr id="3" name="Content Placeholder 2"/>
          <p:cNvSpPr>
            <a:spLocks noGrp="1"/>
          </p:cNvSpPr>
          <p:nvPr>
            <p:ph idx="1"/>
          </p:nvPr>
        </p:nvSpPr>
        <p:spPr>
          <a:xfrm>
            <a:off x="323528" y="1600200"/>
            <a:ext cx="8442647" cy="4525963"/>
          </a:xfrm>
        </p:spPr>
        <p:txBody>
          <a:bodyPr/>
          <a:lstStyle/>
          <a:p>
            <a:pPr marL="93663" indent="0" algn="just">
              <a:buNone/>
            </a:pPr>
            <a:endParaRPr lang="el-GR" sz="2500" dirty="0" smtClean="0"/>
          </a:p>
          <a:p>
            <a:pPr algn="just">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28</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12" name="Abgerundetes Rechteck 45"/>
          <p:cNvSpPr/>
          <p:nvPr/>
        </p:nvSpPr>
        <p:spPr>
          <a:xfrm>
            <a:off x="827584" y="2348880"/>
            <a:ext cx="7632848" cy="41764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47"/>
          <p:cNvSpPr txBox="1"/>
          <p:nvPr/>
        </p:nvSpPr>
        <p:spPr>
          <a:xfrm>
            <a:off x="2267744" y="1772816"/>
            <a:ext cx="1516762" cy="369332"/>
          </a:xfrm>
          <a:prstGeom prst="rect">
            <a:avLst/>
          </a:prstGeom>
          <a:noFill/>
        </p:spPr>
        <p:txBody>
          <a:bodyPr wrap="none" rtlCol="0">
            <a:spAutoFit/>
          </a:bodyPr>
          <a:lstStyle/>
          <a:p>
            <a:r>
              <a:rPr lang="de-DE" dirty="0" smtClean="0">
                <a:latin typeface="Verdana" pitchFamily="34" charset="0"/>
              </a:rPr>
              <a:t>0–10 </a:t>
            </a:r>
            <a:r>
              <a:rPr lang="el-GR" dirty="0" smtClean="0">
                <a:latin typeface="Verdana" pitchFamily="34" charset="0"/>
              </a:rPr>
              <a:t>λεπτά</a:t>
            </a:r>
            <a:endParaRPr lang="de-DE" dirty="0">
              <a:latin typeface="Verdana" pitchFamily="34" charset="0"/>
            </a:endParaRPr>
          </a:p>
        </p:txBody>
      </p:sp>
      <p:sp>
        <p:nvSpPr>
          <p:cNvPr id="23" name="Textfeld 47"/>
          <p:cNvSpPr txBox="1"/>
          <p:nvPr/>
        </p:nvSpPr>
        <p:spPr>
          <a:xfrm>
            <a:off x="5004048" y="1844824"/>
            <a:ext cx="2318263" cy="369332"/>
          </a:xfrm>
          <a:prstGeom prst="rect">
            <a:avLst/>
          </a:prstGeom>
          <a:noFill/>
        </p:spPr>
        <p:txBody>
          <a:bodyPr wrap="none" rtlCol="0">
            <a:spAutoFit/>
          </a:bodyPr>
          <a:lstStyle/>
          <a:p>
            <a:r>
              <a:rPr lang="el-GR" dirty="0" smtClean="0">
                <a:latin typeface="Verdana" pitchFamily="34" charset="0"/>
              </a:rPr>
              <a:t>Κατάστημα στόχος</a:t>
            </a:r>
            <a:endParaRPr lang="de-DE" dirty="0">
              <a:latin typeface="Verdana" pitchFamily="34" charset="0"/>
            </a:endParaRPr>
          </a:p>
        </p:txBody>
      </p:sp>
      <p:sp>
        <p:nvSpPr>
          <p:cNvPr id="27" name="Rounded Rectangle 26"/>
          <p:cNvSpPr/>
          <p:nvPr/>
        </p:nvSpPr>
        <p:spPr>
          <a:xfrm>
            <a:off x="1619672" y="2852936"/>
            <a:ext cx="5256584" cy="324036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Abgerundetes Rechteck 41"/>
          <p:cNvSpPr/>
          <p:nvPr/>
        </p:nvSpPr>
        <p:spPr>
          <a:xfrm>
            <a:off x="2483768" y="3356992"/>
            <a:ext cx="3744416" cy="220524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Picture 3"/>
          <p:cNvPicPr>
            <a:picLocks noChangeAspect="1" noChangeArrowheads="1"/>
          </p:cNvPicPr>
          <p:nvPr/>
        </p:nvPicPr>
        <p:blipFill>
          <a:blip r:embed="rId3" cstate="print"/>
          <a:srcRect/>
          <a:stretch>
            <a:fillRect/>
          </a:stretch>
        </p:blipFill>
        <p:spPr bwMode="auto">
          <a:xfrm>
            <a:off x="3131840" y="4581128"/>
            <a:ext cx="792088" cy="610597"/>
          </a:xfrm>
          <a:prstGeom prst="rect">
            <a:avLst/>
          </a:prstGeom>
          <a:noFill/>
          <a:ln w="9525">
            <a:noFill/>
            <a:miter lim="800000"/>
            <a:headEnd/>
            <a:tailEnd/>
          </a:ln>
        </p:spPr>
      </p:pic>
      <p:sp>
        <p:nvSpPr>
          <p:cNvPr id="30" name="Rectangle 4"/>
          <p:cNvSpPr>
            <a:spLocks noChangeArrowheads="1"/>
          </p:cNvSpPr>
          <p:nvPr/>
        </p:nvSpPr>
        <p:spPr bwMode="auto">
          <a:xfrm>
            <a:off x="4860032" y="4149080"/>
            <a:ext cx="792088" cy="648073"/>
          </a:xfrm>
          <a:prstGeom prst="rect">
            <a:avLst/>
          </a:prstGeom>
          <a:solidFill>
            <a:srgbClr val="00B050"/>
          </a:solidFill>
          <a:ln w="9525">
            <a:solidFill>
              <a:schemeClr val="tx1"/>
            </a:solidFill>
            <a:miter lim="800000"/>
            <a:headEnd/>
            <a:tailEnd/>
          </a:ln>
        </p:spPr>
        <p:txBody>
          <a:bodyPr wrap="none" anchor="ctr"/>
          <a:lstStyle/>
          <a:p>
            <a:pPr algn="ctr"/>
            <a:r>
              <a:rPr lang="en-US" sz="1200" dirty="0" smtClean="0"/>
              <a:t>S/M A</a:t>
            </a:r>
            <a:endParaRPr lang="en-US" sz="1200" dirty="0"/>
          </a:p>
        </p:txBody>
      </p:sp>
      <p:pic>
        <p:nvPicPr>
          <p:cNvPr id="31" name="Picture 2"/>
          <p:cNvPicPr>
            <a:picLocks noChangeAspect="1" noChangeArrowheads="1"/>
          </p:cNvPicPr>
          <p:nvPr/>
        </p:nvPicPr>
        <p:blipFill>
          <a:blip r:embed="rId4" cstate="print"/>
          <a:srcRect/>
          <a:stretch>
            <a:fillRect/>
          </a:stretch>
        </p:blipFill>
        <p:spPr bwMode="auto">
          <a:xfrm>
            <a:off x="2915816" y="3717032"/>
            <a:ext cx="1080120" cy="576064"/>
          </a:xfrm>
          <a:prstGeom prst="rect">
            <a:avLst/>
          </a:prstGeom>
          <a:noFill/>
          <a:ln w="9525">
            <a:noFill/>
            <a:miter lim="800000"/>
            <a:headEnd/>
            <a:tailEnd/>
          </a:ln>
        </p:spPr>
      </p:pic>
      <p:sp>
        <p:nvSpPr>
          <p:cNvPr id="32" name="Ellipse 46"/>
          <p:cNvSpPr/>
          <p:nvPr/>
        </p:nvSpPr>
        <p:spPr>
          <a:xfrm>
            <a:off x="2987824" y="4365104"/>
            <a:ext cx="1116124" cy="1044116"/>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Straight Connector 33"/>
          <p:cNvCxnSpPr>
            <a:stCxn id="20" idx="2"/>
            <a:endCxn id="31" idx="0"/>
          </p:cNvCxnSpPr>
          <p:nvPr/>
        </p:nvCxnSpPr>
        <p:spPr>
          <a:xfrm>
            <a:off x="3026125" y="2142148"/>
            <a:ext cx="429751" cy="1574884"/>
          </a:xfrm>
          <a:prstGeom prst="line">
            <a:avLst/>
          </a:prstGeom>
          <a:ln w="15875" cmpd="sng"/>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2" idx="7"/>
          </p:cNvCxnSpPr>
          <p:nvPr/>
        </p:nvCxnSpPr>
        <p:spPr>
          <a:xfrm flipH="1">
            <a:off x="3940495" y="2132856"/>
            <a:ext cx="1855641" cy="238515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04048" y="3501008"/>
            <a:ext cx="936104" cy="338554"/>
          </a:xfrm>
          <a:prstGeom prst="rect">
            <a:avLst/>
          </a:prstGeom>
          <a:noFill/>
        </p:spPr>
        <p:txBody>
          <a:bodyPr wrap="square" rtlCol="0">
            <a:spAutoFit/>
          </a:bodyPr>
          <a:lstStyle/>
          <a:p>
            <a:r>
              <a:rPr lang="el-GR" sz="1600" dirty="0" smtClean="0"/>
              <a:t>ΤΚ ΧΧΧ</a:t>
            </a:r>
            <a:endParaRPr lang="el-GR" sz="1600" dirty="0"/>
          </a:p>
        </p:txBody>
      </p:sp>
      <p:sp>
        <p:nvSpPr>
          <p:cNvPr id="33" name="Textfeld 47"/>
          <p:cNvSpPr txBox="1"/>
          <p:nvPr/>
        </p:nvSpPr>
        <p:spPr>
          <a:xfrm>
            <a:off x="179512" y="1772816"/>
            <a:ext cx="1664238" cy="369332"/>
          </a:xfrm>
          <a:prstGeom prst="rect">
            <a:avLst/>
          </a:prstGeom>
          <a:noFill/>
        </p:spPr>
        <p:txBody>
          <a:bodyPr wrap="none" rtlCol="0">
            <a:spAutoFit/>
          </a:bodyPr>
          <a:lstStyle/>
          <a:p>
            <a:r>
              <a:rPr lang="el-GR" dirty="0" smtClean="0">
                <a:latin typeface="Verdana" pitchFamily="34" charset="0"/>
              </a:rPr>
              <a:t>1</a:t>
            </a:r>
            <a:r>
              <a:rPr lang="de-DE" dirty="0" smtClean="0">
                <a:latin typeface="Verdana" pitchFamily="34" charset="0"/>
              </a:rPr>
              <a:t>0–</a:t>
            </a:r>
            <a:r>
              <a:rPr lang="el-GR" dirty="0" smtClean="0">
                <a:latin typeface="Verdana" pitchFamily="34" charset="0"/>
              </a:rPr>
              <a:t>2</a:t>
            </a:r>
            <a:r>
              <a:rPr lang="de-DE" dirty="0" smtClean="0">
                <a:latin typeface="Verdana" pitchFamily="34" charset="0"/>
              </a:rPr>
              <a:t>0 </a:t>
            </a:r>
            <a:r>
              <a:rPr lang="el-GR" dirty="0" smtClean="0">
                <a:latin typeface="Verdana" pitchFamily="34" charset="0"/>
              </a:rPr>
              <a:t>λεπτά</a:t>
            </a:r>
            <a:endParaRPr lang="de-DE" dirty="0">
              <a:latin typeface="Verdana" pitchFamily="34" charset="0"/>
            </a:endParaRPr>
          </a:p>
        </p:txBody>
      </p:sp>
      <p:cxnSp>
        <p:nvCxnSpPr>
          <p:cNvPr id="37" name="Straight Connector 36"/>
          <p:cNvCxnSpPr/>
          <p:nvPr/>
        </p:nvCxnSpPr>
        <p:spPr>
          <a:xfrm>
            <a:off x="1043608" y="2060848"/>
            <a:ext cx="1080120" cy="129614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4"/>
          <p:cNvSpPr>
            <a:spLocks noChangeArrowheads="1"/>
          </p:cNvSpPr>
          <p:nvPr/>
        </p:nvSpPr>
        <p:spPr bwMode="auto">
          <a:xfrm>
            <a:off x="1763688" y="4005065"/>
            <a:ext cx="576064" cy="504056"/>
          </a:xfrm>
          <a:prstGeom prst="rect">
            <a:avLst/>
          </a:prstGeom>
          <a:solidFill>
            <a:srgbClr val="FFC000"/>
          </a:solidFill>
          <a:ln w="9525">
            <a:solidFill>
              <a:schemeClr val="tx1"/>
            </a:solidFill>
            <a:miter lim="800000"/>
            <a:headEnd/>
            <a:tailEnd/>
          </a:ln>
        </p:spPr>
        <p:txBody>
          <a:bodyPr wrap="none" anchor="ctr"/>
          <a:lstStyle/>
          <a:p>
            <a:pPr algn="ctr"/>
            <a:r>
              <a:rPr lang="en-US" sz="1200" dirty="0" smtClean="0"/>
              <a:t>S/M </a:t>
            </a:r>
            <a:r>
              <a:rPr lang="el-GR" sz="1200" dirty="0" smtClean="0"/>
              <a:t>Β</a:t>
            </a:r>
            <a:endParaRPr lang="en-US" sz="1200" dirty="0"/>
          </a:p>
        </p:txBody>
      </p:sp>
      <p:sp>
        <p:nvSpPr>
          <p:cNvPr id="40" name="Rectangle 4"/>
          <p:cNvSpPr>
            <a:spLocks noChangeArrowheads="1"/>
          </p:cNvSpPr>
          <p:nvPr/>
        </p:nvSpPr>
        <p:spPr bwMode="auto">
          <a:xfrm>
            <a:off x="7380312" y="3933056"/>
            <a:ext cx="576064" cy="504056"/>
          </a:xfrm>
          <a:prstGeom prst="rect">
            <a:avLst/>
          </a:prstGeom>
          <a:solidFill>
            <a:schemeClr val="bg2">
              <a:lumMod val="50000"/>
            </a:schemeClr>
          </a:solidFill>
          <a:ln w="9525">
            <a:solidFill>
              <a:schemeClr val="tx1"/>
            </a:solidFill>
            <a:miter lim="800000"/>
            <a:headEnd/>
            <a:tailEnd/>
          </a:ln>
        </p:spPr>
        <p:txBody>
          <a:bodyPr wrap="none" anchor="ctr"/>
          <a:lstStyle/>
          <a:p>
            <a:pPr algn="ctr"/>
            <a:r>
              <a:rPr lang="en-US" sz="1200" dirty="0" smtClean="0"/>
              <a:t>S/M </a:t>
            </a:r>
            <a:r>
              <a:rPr lang="el-GR" sz="1200" dirty="0" smtClean="0"/>
              <a:t>Γ</a:t>
            </a:r>
            <a:endParaRPr lang="en-US" sz="1200" dirty="0"/>
          </a:p>
        </p:txBody>
      </p:sp>
      <p:sp>
        <p:nvSpPr>
          <p:cNvPr id="41" name="Textfeld 47"/>
          <p:cNvSpPr txBox="1"/>
          <p:nvPr/>
        </p:nvSpPr>
        <p:spPr>
          <a:xfrm>
            <a:off x="7308304" y="1772816"/>
            <a:ext cx="1664238" cy="369332"/>
          </a:xfrm>
          <a:prstGeom prst="rect">
            <a:avLst/>
          </a:prstGeom>
          <a:noFill/>
        </p:spPr>
        <p:txBody>
          <a:bodyPr wrap="none" rtlCol="0">
            <a:spAutoFit/>
          </a:bodyPr>
          <a:lstStyle/>
          <a:p>
            <a:r>
              <a:rPr lang="el-GR" dirty="0" smtClean="0">
                <a:latin typeface="Verdana" pitchFamily="34" charset="0"/>
              </a:rPr>
              <a:t>2</a:t>
            </a:r>
            <a:r>
              <a:rPr lang="de-DE" dirty="0" smtClean="0">
                <a:latin typeface="Verdana" pitchFamily="34" charset="0"/>
              </a:rPr>
              <a:t>0–</a:t>
            </a:r>
            <a:r>
              <a:rPr lang="el-GR" dirty="0" smtClean="0">
                <a:latin typeface="Verdana" pitchFamily="34" charset="0"/>
              </a:rPr>
              <a:t>3</a:t>
            </a:r>
            <a:r>
              <a:rPr lang="de-DE" dirty="0" smtClean="0">
                <a:latin typeface="Verdana" pitchFamily="34" charset="0"/>
              </a:rPr>
              <a:t>0 </a:t>
            </a:r>
            <a:r>
              <a:rPr lang="el-GR" dirty="0" smtClean="0">
                <a:latin typeface="Verdana" pitchFamily="34" charset="0"/>
              </a:rPr>
              <a:t>λεπτά</a:t>
            </a:r>
            <a:endParaRPr lang="de-DE" dirty="0">
              <a:latin typeface="Verdana" pitchFamily="34" charset="0"/>
            </a:endParaRPr>
          </a:p>
        </p:txBody>
      </p:sp>
      <p:cxnSp>
        <p:nvCxnSpPr>
          <p:cNvPr id="43" name="Straight Connector 42"/>
          <p:cNvCxnSpPr>
            <a:stCxn id="41" idx="2"/>
          </p:cNvCxnSpPr>
          <p:nvPr/>
        </p:nvCxnSpPr>
        <p:spPr>
          <a:xfrm flipH="1">
            <a:off x="7524328" y="2142148"/>
            <a:ext cx="616095" cy="1214844"/>
          </a:xfrm>
          <a:prstGeom prst="line">
            <a:avLst/>
          </a:prstGeom>
          <a:ln w="158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600" dirty="0" smtClean="0">
                <a:solidFill>
                  <a:srgbClr val="073763"/>
                </a:solidFill>
              </a:rPr>
              <a:t>Παράδειγμα τοπικής συγκέντρωσης: ΣΚΛΑΒΕΝΙΤΗΣ-ΜΑΡΙΝΟΠΟΥΛΟΣ (ΕΑ 637/2017) (6)</a:t>
            </a:r>
            <a:endParaRPr lang="el-GR" dirty="0"/>
          </a:p>
        </p:txBody>
      </p:sp>
      <p:sp>
        <p:nvSpPr>
          <p:cNvPr id="3" name="Content Placeholder 2"/>
          <p:cNvSpPr>
            <a:spLocks noGrp="1"/>
          </p:cNvSpPr>
          <p:nvPr>
            <p:ph idx="1"/>
          </p:nvPr>
        </p:nvSpPr>
        <p:spPr>
          <a:xfrm>
            <a:off x="612775" y="1600200"/>
            <a:ext cx="8153400" cy="4781128"/>
          </a:xfrm>
        </p:spPr>
        <p:txBody>
          <a:bodyPr/>
          <a:lstStyle/>
          <a:p>
            <a:r>
              <a:rPr lang="el-GR" sz="2500" dirty="0" smtClean="0"/>
              <a:t>Αποτέλεσμα - Συμπέρασμα Αξιολόγησης:</a:t>
            </a:r>
          </a:p>
          <a:p>
            <a:pPr lvl="1">
              <a:buFont typeface="Wingdings" pitchFamily="2" charset="2"/>
              <a:buChar char="Ø"/>
            </a:pPr>
            <a:r>
              <a:rPr lang="el-GR" sz="2500" dirty="0" smtClean="0"/>
              <a:t>Εξετάστηκαν 165 Καταστήματα Στόχοι</a:t>
            </a:r>
          </a:p>
          <a:p>
            <a:pPr lvl="1">
              <a:buFont typeface="Wingdings" pitchFamily="2" charset="2"/>
              <a:buChar char="Ø"/>
            </a:pPr>
            <a:r>
              <a:rPr lang="el-GR" sz="2500" dirty="0" smtClean="0"/>
              <a:t>Εκ των οποίων </a:t>
            </a:r>
            <a:r>
              <a:rPr lang="en-US" sz="2500" dirty="0" smtClean="0"/>
              <a:t>22</a:t>
            </a:r>
            <a:r>
              <a:rPr lang="el-GR" sz="2500" dirty="0" smtClean="0"/>
              <a:t> «προβληματικά»</a:t>
            </a:r>
            <a:endParaRPr lang="en-US" sz="2500" dirty="0" smtClean="0"/>
          </a:p>
          <a:p>
            <a:pPr marL="319088" lvl="1" indent="-319088">
              <a:spcBef>
                <a:spcPts val="700"/>
              </a:spcBef>
              <a:buClr>
                <a:schemeClr val="accent2"/>
              </a:buClr>
              <a:buSzPct val="60000"/>
              <a:buFont typeface="Wingdings" pitchFamily="2" charset="2"/>
              <a:buChar char=""/>
            </a:pPr>
            <a:r>
              <a:rPr lang="el-GR" sz="2500" dirty="0" smtClean="0">
                <a:ea typeface="+mn-ea"/>
                <a:cs typeface="+mn-cs"/>
              </a:rPr>
              <a:t>Θεωρία Ζημίας (</a:t>
            </a:r>
            <a:r>
              <a:rPr lang="en-US" sz="2500" dirty="0" smtClean="0">
                <a:ea typeface="+mn-ea"/>
                <a:cs typeface="+mn-cs"/>
              </a:rPr>
              <a:t>Theory of Harm</a:t>
            </a:r>
            <a:r>
              <a:rPr lang="el-GR" sz="2500" dirty="0" smtClean="0">
                <a:ea typeface="+mn-ea"/>
                <a:cs typeface="+mn-cs"/>
              </a:rPr>
              <a:t>):</a:t>
            </a:r>
          </a:p>
          <a:p>
            <a:pPr marL="719138" lvl="1" indent="-79375">
              <a:buFont typeface="Wingdings" pitchFamily="2" charset="2"/>
              <a:buChar char="§"/>
            </a:pPr>
            <a:r>
              <a:rPr lang="el-GR" sz="1800" dirty="0" smtClean="0"/>
              <a:t> Δημιουργία ή ενίσχυση ΔΘ (</a:t>
            </a:r>
            <a:r>
              <a:rPr lang="el-GR" sz="1800" dirty="0" err="1" smtClean="0"/>
              <a:t>μ.α</a:t>
            </a:r>
            <a:r>
              <a:rPr lang="el-GR" sz="1800" dirty="0" smtClean="0"/>
              <a:t>. σε τοπικές αγορές &gt;50% =&gt; αυξημένη ισχύ σε επίπεδο λιανικής πώλησης ειδών σούπερ μάρκετ</a:t>
            </a:r>
          </a:p>
          <a:p>
            <a:pPr marL="719138" lvl="1" indent="-79375" algn="just">
              <a:buFont typeface="Wingdings" pitchFamily="2" charset="2"/>
              <a:buChar char="§"/>
            </a:pPr>
            <a:r>
              <a:rPr lang="el-GR" sz="1800" dirty="0" smtClean="0"/>
              <a:t>Αποτέλεσμα: μείωση ανταγωνιστικών πιέσεων (επιπτώσεις μη συντονισμένης συμπεριφοράς) ή / και αύξηση πιθανότητας για τον  συντονισμό (αύξηση) των τιμών ή με άλλο τρόπο βλάβης του αποτελεσματικού ανταγωνισμού (επιπτώσεις συντονισμένης συμπεριφοράς) </a:t>
            </a:r>
            <a:endParaRPr lang="en-US" sz="1800" dirty="0" smtClean="0"/>
          </a:p>
          <a:p>
            <a:pPr lvl="1">
              <a:buFont typeface="Wingdings" pitchFamily="2" charset="2"/>
              <a:buChar char="ü"/>
            </a:pPr>
            <a:r>
              <a:rPr lang="el-GR" sz="2500" dirty="0" smtClean="0"/>
              <a:t>Επίλυση:</a:t>
            </a:r>
          </a:p>
          <a:p>
            <a:pPr lvl="1" indent="0" algn="just">
              <a:buNone/>
            </a:pPr>
            <a:r>
              <a:rPr lang="el-GR" sz="1700" i="1" dirty="0" smtClean="0">
                <a:ea typeface="Calibri"/>
              </a:rPr>
              <a:t>Έγκριση της συγκέντρωσης υπό τον όρο της ανάληψης υποχρέωσης (δέσμευσης) εκποίησης  22 καταστημάτων</a:t>
            </a:r>
            <a:endParaRPr lang="el-GR" sz="1700" i="1" dirty="0" smtClean="0"/>
          </a:p>
          <a:p>
            <a:pPr>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29</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600" dirty="0" smtClean="0"/>
              <a:t>Οριοθέτηση Σχετικών Αγορών (1)</a:t>
            </a:r>
            <a:endParaRPr lang="el-GR" sz="3600" dirty="0"/>
          </a:p>
        </p:txBody>
      </p:sp>
      <p:sp>
        <p:nvSpPr>
          <p:cNvPr id="3" name="Content Placeholder 2"/>
          <p:cNvSpPr>
            <a:spLocks noGrp="1"/>
          </p:cNvSpPr>
          <p:nvPr>
            <p:ph idx="1"/>
          </p:nvPr>
        </p:nvSpPr>
        <p:spPr/>
        <p:txBody>
          <a:bodyPr/>
          <a:lstStyle/>
          <a:p>
            <a:pPr marL="87313" indent="0" algn="just">
              <a:buFont typeface="Wingdings" pitchFamily="2" charset="2"/>
              <a:buChar char="q"/>
            </a:pPr>
            <a:r>
              <a:rPr lang="el-GR" sz="1800" dirty="0" smtClean="0"/>
              <a:t> Η οριοθέτηση της σχετικής αγοράς αποτελεί ένα εργαλείο άμεσης «αναγνώρισης» των περιορισμών στον ανταγωνισμό</a:t>
            </a:r>
          </a:p>
          <a:p>
            <a:pPr marL="407988" lvl="1" indent="0" algn="just">
              <a:buFont typeface="Arial" pitchFamily="34" charset="0"/>
              <a:buChar char="•"/>
            </a:pPr>
            <a:r>
              <a:rPr lang="el-GR" sz="1800" dirty="0" smtClean="0"/>
              <a:t>Προϊόντα που ασκούν ανταγωνιστική πίεση στα προϊόντα των συμμετεχόντων μερών </a:t>
            </a:r>
          </a:p>
          <a:p>
            <a:pPr marL="407988" lvl="1" indent="0" algn="just">
              <a:buFont typeface="Arial" pitchFamily="34" charset="0"/>
              <a:buChar char="•"/>
            </a:pPr>
            <a:r>
              <a:rPr lang="el-GR" sz="1800" dirty="0" smtClean="0"/>
              <a:t>Η γεωγραφική περιοχή όπου λαμβάνει χώρα ο ανταγωνισμός</a:t>
            </a:r>
          </a:p>
          <a:p>
            <a:pPr marL="407988" lvl="1" indent="0" algn="just">
              <a:buFont typeface="Arial" pitchFamily="34" charset="0"/>
              <a:buChar char="•"/>
            </a:pPr>
            <a:endParaRPr lang="el-GR" sz="1500" dirty="0"/>
          </a:p>
          <a:p>
            <a:pPr marL="87313" indent="0" algn="just">
              <a:buFont typeface="Wingdings" pitchFamily="2" charset="2"/>
              <a:buChar char="q"/>
            </a:pPr>
            <a:r>
              <a:rPr lang="el-GR" sz="1800" dirty="0" smtClean="0"/>
              <a:t>Επιτρέπει τον υπολογισμό των μεριδίων αγοράς</a:t>
            </a:r>
          </a:p>
          <a:p>
            <a:pPr marL="407988" lvl="1" indent="0" algn="just">
              <a:buFont typeface="Arial" pitchFamily="34" charset="0"/>
              <a:buChar char="•"/>
            </a:pPr>
            <a:r>
              <a:rPr lang="el-GR" sz="1800" dirty="0" smtClean="0"/>
              <a:t>Πρώτη ένδειξη δύναμης στην αγορά </a:t>
            </a:r>
            <a:r>
              <a:rPr lang="en-US" sz="1800" dirty="0" smtClean="0"/>
              <a:t>(market power)</a:t>
            </a:r>
          </a:p>
          <a:p>
            <a:pPr marL="407988" lvl="1" indent="0" algn="just">
              <a:buFont typeface="Arial" pitchFamily="34" charset="0"/>
              <a:buChar char="•"/>
            </a:pPr>
            <a:r>
              <a:rPr lang="el-GR" sz="1800" dirty="0" smtClean="0"/>
              <a:t>Επικέντρωση στις υποθέσεις όπου η ζημία στον ανταγωνισμό (</a:t>
            </a:r>
            <a:r>
              <a:rPr lang="en-US" sz="1800" dirty="0" smtClean="0"/>
              <a:t>competitive harm</a:t>
            </a:r>
            <a:r>
              <a:rPr lang="el-GR" sz="1800" dirty="0" smtClean="0"/>
              <a:t>) είναι πιο πιθανή</a:t>
            </a:r>
          </a:p>
          <a:p>
            <a:pPr marL="407988" lvl="1" indent="0" algn="just">
              <a:buFont typeface="Arial" pitchFamily="34" charset="0"/>
              <a:buChar char="•"/>
            </a:pPr>
            <a:r>
              <a:rPr lang="el-GR" sz="1800" dirty="0" smtClean="0"/>
              <a:t>Αποτελούν ένα πρώτο βήμα στην αξιολόγηση των ανταγωνιστικών συνθηκών</a:t>
            </a:r>
          </a:p>
          <a:p>
            <a:pPr marL="407988" lvl="1" indent="0" algn="just">
              <a:buFont typeface="Arial" pitchFamily="34" charset="0"/>
              <a:buChar char="•"/>
            </a:pPr>
            <a:r>
              <a:rPr lang="el-GR" sz="1800" dirty="0" smtClean="0"/>
              <a:t>... αλλά στην πράξη τα μερίδια αγοράς παραμένουν βασικό στοιχείο της ουσιαστικής αξιολόγησης</a:t>
            </a:r>
          </a:p>
          <a:p>
            <a:pPr marL="87313" indent="0" algn="just">
              <a:buFont typeface="Arial" pitchFamily="34" charset="0"/>
              <a:buChar char="•"/>
            </a:pPr>
            <a:endParaRPr lang="el-GR" sz="18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800" dirty="0" smtClean="0"/>
              <a:t>Οριοθέτηση Σχετικών Αγορών</a:t>
            </a:r>
            <a:endParaRPr lang="el-GR" dirty="0"/>
          </a:p>
        </p:txBody>
      </p:sp>
      <p:sp>
        <p:nvSpPr>
          <p:cNvPr id="3" name="Content Placeholder 2"/>
          <p:cNvSpPr>
            <a:spLocks noGrp="1"/>
          </p:cNvSpPr>
          <p:nvPr>
            <p:ph idx="1"/>
          </p:nvPr>
        </p:nvSpPr>
        <p:spPr>
          <a:xfrm>
            <a:off x="612775" y="1600200"/>
            <a:ext cx="8153400" cy="4781128"/>
          </a:xfrm>
        </p:spPr>
        <p:txBody>
          <a:bodyPr/>
          <a:lstStyle/>
          <a:p>
            <a:r>
              <a:rPr lang="el-GR" sz="1800" b="1" dirty="0" smtClean="0"/>
              <a:t>Βασικά Λάθη και Παρανοήσεις:</a:t>
            </a:r>
          </a:p>
          <a:p>
            <a:pPr lvl="1">
              <a:buFont typeface="Wingdings" pitchFamily="2" charset="2"/>
              <a:buChar char="Ø"/>
            </a:pPr>
            <a:r>
              <a:rPr lang="el-GR" sz="1600" dirty="0" smtClean="0"/>
              <a:t>«τα προϊόντα πρέπει να είναι τέλεια υποκατάστατα»</a:t>
            </a:r>
          </a:p>
          <a:p>
            <a:pPr lvl="1">
              <a:buFont typeface="Wingdings" pitchFamily="2" charset="2"/>
              <a:buChar char="Ø"/>
            </a:pPr>
            <a:r>
              <a:rPr lang="el-GR" sz="1600" dirty="0" smtClean="0"/>
              <a:t>«τα προϊόντα ανήκουν σε διαφορετικές αγορές γιατί ένα μέρος των καταναλωτών δεν θα μεταστραφούν ποτέ»</a:t>
            </a:r>
          </a:p>
          <a:p>
            <a:pPr lvl="1">
              <a:buFont typeface="Wingdings" pitchFamily="2" charset="2"/>
              <a:buChar char="Ø"/>
            </a:pPr>
            <a:r>
              <a:rPr lang="el-GR" sz="1600" dirty="0" smtClean="0"/>
              <a:t>«διαφορετικό επίπεδο τιμών=&gt; διαφορετικές αγορές»</a:t>
            </a:r>
          </a:p>
          <a:p>
            <a:pPr lvl="1">
              <a:buFont typeface="Wingdings" pitchFamily="2" charset="2"/>
              <a:buChar char="Ø"/>
            </a:pPr>
            <a:r>
              <a:rPr lang="el-GR" sz="1600" dirty="0" smtClean="0"/>
              <a:t>«η οριοθέτηση της αγοράς είναι μοναδική ...»</a:t>
            </a:r>
          </a:p>
          <a:p>
            <a:pPr lvl="1">
              <a:buFont typeface="Wingdings" pitchFamily="2" charset="2"/>
              <a:buChar char="Ø"/>
            </a:pPr>
            <a:r>
              <a:rPr lang="el-GR" sz="1600" dirty="0" smtClean="0"/>
              <a:t>« ... και συμμετρική»</a:t>
            </a:r>
          </a:p>
          <a:p>
            <a:pPr lvl="1">
              <a:buFont typeface="Wingdings" pitchFamily="2" charset="2"/>
              <a:buChar char="Ø"/>
            </a:pPr>
            <a:r>
              <a:rPr lang="el-GR" sz="1600" dirty="0" smtClean="0"/>
              <a:t>«το </a:t>
            </a:r>
            <a:r>
              <a:rPr lang="en-US" sz="1600" dirty="0" smtClean="0"/>
              <a:t>SSNIP test </a:t>
            </a:r>
            <a:r>
              <a:rPr lang="el-GR" sz="1600" dirty="0" smtClean="0"/>
              <a:t>απαιτεί τέλεια δεδομένα»</a:t>
            </a:r>
            <a:endParaRPr lang="en-US" sz="1600" dirty="0" smtClean="0"/>
          </a:p>
          <a:p>
            <a:pPr lvl="0">
              <a:buClr>
                <a:srgbClr val="90C6F6"/>
              </a:buClr>
            </a:pPr>
            <a:r>
              <a:rPr lang="el-GR" sz="1800" b="1" dirty="0" smtClean="0"/>
              <a:t>Δυσκολίες</a:t>
            </a:r>
            <a:r>
              <a:rPr lang="el-GR" sz="1800" dirty="0" smtClean="0"/>
              <a:t>:</a:t>
            </a:r>
          </a:p>
          <a:p>
            <a:pPr lvl="1">
              <a:buClr>
                <a:srgbClr val="90C6F6"/>
              </a:buClr>
            </a:pPr>
            <a:r>
              <a:rPr lang="el-GR" sz="1600" dirty="0" smtClean="0">
                <a:solidFill>
                  <a:srgbClr val="000000"/>
                </a:solidFill>
              </a:rPr>
              <a:t>Οι σχετικές αγορές δεν είναι απαραίτητα μοναδικές, π.χ. Α+Β ή Α+Γ αλλά όχι Α+Β+Γ</a:t>
            </a:r>
          </a:p>
          <a:p>
            <a:pPr lvl="1">
              <a:buClr>
                <a:srgbClr val="90C6F6"/>
              </a:buClr>
            </a:pPr>
            <a:r>
              <a:rPr lang="el-GR" sz="1600" dirty="0" smtClean="0">
                <a:solidFill>
                  <a:srgbClr val="000000"/>
                </a:solidFill>
              </a:rPr>
              <a:t>Ασυμμετρία υποκατάστασης: η σχετική αγορά μπορεί να διαφοροποείται ανάλογα με την αρχική υποψήφια αγορά =&gt; σημαντικό το σημείο εκκίνησης να είναι το σχετικό (υπό έρευνα) προϊόν</a:t>
            </a:r>
          </a:p>
          <a:p>
            <a:pPr lvl="1">
              <a:buClr>
                <a:srgbClr val="90C6F6"/>
              </a:buClr>
            </a:pPr>
            <a:r>
              <a:rPr lang="el-GR" sz="1600" dirty="0" smtClean="0">
                <a:solidFill>
                  <a:srgbClr val="000000"/>
                </a:solidFill>
              </a:rPr>
              <a:t>Αλυσίδα υποκατάστασης</a:t>
            </a:r>
          </a:p>
          <a:p>
            <a:pPr lvl="1">
              <a:buClr>
                <a:srgbClr val="90C6F6"/>
              </a:buClr>
            </a:pPr>
            <a:r>
              <a:rPr lang="el-GR" sz="1600" dirty="0" smtClean="0">
                <a:solidFill>
                  <a:srgbClr val="000000"/>
                </a:solidFill>
              </a:rPr>
              <a:t>Το πρόβλημα «</a:t>
            </a:r>
            <a:r>
              <a:rPr lang="en-US" sz="1600" dirty="0" smtClean="0">
                <a:solidFill>
                  <a:srgbClr val="000000"/>
                </a:solidFill>
              </a:rPr>
              <a:t>cellophane fallacy</a:t>
            </a:r>
            <a:r>
              <a:rPr lang="el-GR" sz="1600" dirty="0" smtClean="0">
                <a:solidFill>
                  <a:srgbClr val="000000"/>
                </a:solidFill>
              </a:rPr>
              <a:t>» (για ΚΔΘ)</a:t>
            </a:r>
          </a:p>
          <a:p>
            <a:pPr>
              <a:buNone/>
            </a:pPr>
            <a:r>
              <a:rPr lang="el-GR" sz="1800" dirty="0" smtClean="0"/>
              <a:t> </a:t>
            </a:r>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30</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42852"/>
            <a:ext cx="6999312" cy="1076348"/>
          </a:xfrm>
        </p:spPr>
        <p:txBody>
          <a:bodyPr/>
          <a:lstStyle/>
          <a:p>
            <a:r>
              <a:rPr lang="el-GR" sz="2400" dirty="0" smtClean="0"/>
              <a:t>Επιπτώσεις Συντονισμένης και Μη Συντονισμένης συμπεριφοράς σε οριζόντιες συγκεντρώσεις (1)</a:t>
            </a:r>
            <a:endParaRPr lang="el-GR" sz="2700" dirty="0"/>
          </a:p>
        </p:txBody>
      </p:sp>
      <p:sp>
        <p:nvSpPr>
          <p:cNvPr id="3" name="Content Placeholder 2"/>
          <p:cNvSpPr>
            <a:spLocks noGrp="1"/>
          </p:cNvSpPr>
          <p:nvPr>
            <p:ph idx="1"/>
          </p:nvPr>
        </p:nvSpPr>
        <p:spPr/>
        <p:txBody>
          <a:bodyPr/>
          <a:lstStyle/>
          <a:p>
            <a:pPr indent="0" algn="just">
              <a:buNone/>
            </a:pPr>
            <a:r>
              <a:rPr lang="el-GR" b="1" dirty="0" smtClean="0"/>
              <a:t>Είδη συγκεντρώσεων</a:t>
            </a:r>
          </a:p>
          <a:p>
            <a:pPr marL="742950" lvl="0" indent="-742950">
              <a:spcBef>
                <a:spcPct val="20000"/>
              </a:spcBef>
              <a:buClr>
                <a:srgbClr val="FFFFFF"/>
              </a:buClr>
              <a:buSzTx/>
              <a:buFont typeface="Verdana" charset="0"/>
              <a:buAutoNum type="arabicPeriod"/>
              <a:defRPr/>
            </a:pPr>
            <a:r>
              <a:rPr lang="el-GR" sz="2400" b="1" i="1" u="sng" dirty="0" smtClean="0">
                <a:latin typeface="Calibri" charset="0"/>
                <a:ea typeface="ＭＳ Ｐゴシック" charset="0"/>
              </a:rPr>
              <a:t>Οριζόντιες</a:t>
            </a:r>
            <a:endParaRPr lang="it-IT" sz="2400" b="1" i="1" u="sng" dirty="0" smtClean="0">
              <a:latin typeface="Calibri" charset="0"/>
              <a:ea typeface="ＭＳ Ｐゴシック" charset="0"/>
            </a:endParaRPr>
          </a:p>
          <a:p>
            <a:pPr marL="1200150" lvl="1" indent="-742950">
              <a:spcBef>
                <a:spcPct val="20000"/>
              </a:spcBef>
              <a:buClrTx/>
              <a:buSzTx/>
              <a:buNone/>
              <a:defRPr/>
            </a:pPr>
            <a:r>
              <a:rPr lang="el-GR" sz="2400" dirty="0" smtClean="0">
                <a:latin typeface="Calibri" charset="0"/>
                <a:ea typeface="ＭＳ Ｐゴシック" charset="0"/>
              </a:rPr>
              <a:t>Α. Μονομερείς Επιπτώσεις</a:t>
            </a:r>
            <a:endParaRPr lang="it-IT" sz="2400" dirty="0" smtClean="0">
              <a:latin typeface="Calibri" charset="0"/>
              <a:ea typeface="ＭＳ Ｐゴシック" charset="0"/>
            </a:endParaRPr>
          </a:p>
          <a:p>
            <a:pPr marL="1200150" lvl="1" indent="-742950">
              <a:spcBef>
                <a:spcPct val="20000"/>
              </a:spcBef>
              <a:buClrTx/>
              <a:buSzTx/>
              <a:buNone/>
              <a:defRPr/>
            </a:pPr>
            <a:r>
              <a:rPr lang="el-GR" sz="2400" dirty="0" smtClean="0">
                <a:latin typeface="Calibri" charset="0"/>
                <a:ea typeface="ＭＳ Ｐゴシック" charset="0"/>
              </a:rPr>
              <a:t>Β. Συντονισμένα αποτελέσματα</a:t>
            </a:r>
            <a:endParaRPr lang="it-IT" sz="2400" dirty="0" smtClean="0">
              <a:latin typeface="Calibri" charset="0"/>
              <a:ea typeface="ＭＳ Ｐゴシック" charset="0"/>
            </a:endParaRPr>
          </a:p>
          <a:p>
            <a:pPr marL="742950" lvl="0" indent="-742950">
              <a:spcBef>
                <a:spcPct val="20000"/>
              </a:spcBef>
              <a:buClr>
                <a:srgbClr val="FFFFFF"/>
              </a:buClr>
              <a:buSzTx/>
              <a:buFont typeface="Verdana" charset="0"/>
              <a:buAutoNum type="arabicPeriod"/>
              <a:defRPr/>
            </a:pPr>
            <a:r>
              <a:rPr lang="el-GR" sz="2400" b="1" i="1" u="sng" dirty="0" smtClean="0">
                <a:latin typeface="Calibri" charset="0"/>
                <a:ea typeface="ＭＳ Ｐゴシック" charset="0"/>
              </a:rPr>
              <a:t>Μη-Οριζόντιες</a:t>
            </a:r>
            <a:endParaRPr lang="it-IT" sz="2400" b="1" i="1" u="sng" dirty="0" smtClean="0">
              <a:latin typeface="Calibri" charset="0"/>
              <a:ea typeface="ＭＳ Ｐゴシック" charset="0"/>
            </a:endParaRPr>
          </a:p>
          <a:p>
            <a:pPr marL="1200150" lvl="1" indent="-742950">
              <a:spcBef>
                <a:spcPct val="20000"/>
              </a:spcBef>
              <a:buClrTx/>
              <a:buSzTx/>
              <a:buNone/>
              <a:defRPr/>
            </a:pPr>
            <a:r>
              <a:rPr lang="el-GR" sz="2400" dirty="0" smtClean="0">
                <a:latin typeface="Calibri" charset="0"/>
                <a:ea typeface="ＭＳ Ｐゴシック" charset="0"/>
              </a:rPr>
              <a:t>Γ. Κάθετες Επιπτώσεις</a:t>
            </a:r>
            <a:endParaRPr lang="it-IT" sz="2400" dirty="0" smtClean="0">
              <a:latin typeface="Calibri" charset="0"/>
              <a:ea typeface="ＭＳ Ｐゴシック" charset="0"/>
            </a:endParaRPr>
          </a:p>
          <a:p>
            <a:pPr marL="1200150" lvl="1" indent="-742950">
              <a:spcBef>
                <a:spcPct val="20000"/>
              </a:spcBef>
              <a:buClrTx/>
              <a:buSzTx/>
              <a:buNone/>
              <a:defRPr/>
            </a:pPr>
            <a:r>
              <a:rPr lang="el-GR" sz="2400" dirty="0" smtClean="0">
                <a:latin typeface="Calibri" charset="0"/>
                <a:ea typeface="ＭＳ Ｐゴシック" charset="0"/>
              </a:rPr>
              <a:t>Δ. Διαγώνιες Επιπτώσεις (</a:t>
            </a:r>
            <a:r>
              <a:rPr lang="it-IT" sz="2400" dirty="0" smtClean="0">
                <a:latin typeface="Calibri" charset="0"/>
                <a:ea typeface="ＭＳ Ｐゴシック" charset="0"/>
              </a:rPr>
              <a:t>Conglomerate</a:t>
            </a:r>
            <a:r>
              <a:rPr lang="el-GR" sz="2400" dirty="0" smtClean="0">
                <a:latin typeface="Calibri" charset="0"/>
                <a:ea typeface="ＭＳ Ｐゴシック" charset="0"/>
              </a:rPr>
              <a:t>)</a:t>
            </a:r>
            <a:endParaRPr lang="it-IT" sz="2400" dirty="0" smtClean="0">
              <a:latin typeface="Calibri" charset="0"/>
              <a:ea typeface="ＭＳ Ｐゴシック" charset="0"/>
            </a:endParaRPr>
          </a:p>
          <a:p>
            <a:pPr indent="0" algn="just">
              <a:buNone/>
            </a:pPr>
            <a:endParaRPr lang="el-GR" b="1"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31</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9" name="Rounded Rectangle 8"/>
          <p:cNvSpPr/>
          <p:nvPr/>
        </p:nvSpPr>
        <p:spPr>
          <a:xfrm>
            <a:off x="714348" y="2071678"/>
            <a:ext cx="4286280" cy="571504"/>
          </a:xfrm>
          <a:prstGeom prst="round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1"/>
          </p:nvPr>
        </p:nvSpPr>
        <p:spPr>
          <a:xfrm>
            <a:off x="457200" y="6245225"/>
            <a:ext cx="2133600" cy="476250"/>
          </a:xfrm>
          <a:noFill/>
        </p:spPr>
        <p:txBody>
          <a:bodyPr/>
          <a:lstStyle/>
          <a:p>
            <a:pPr algn="l"/>
            <a:fld id="{175D5517-EBD5-4443-B0BB-735B0FC5E6F8}" type="slidenum">
              <a:rPr lang="fr-BE"/>
              <a:pPr algn="l"/>
              <a:t>32</a:t>
            </a:fld>
            <a:endParaRPr lang="en-GB"/>
          </a:p>
        </p:txBody>
      </p:sp>
      <p:sp>
        <p:nvSpPr>
          <p:cNvPr id="5123" name="Rectangle 2"/>
          <p:cNvSpPr>
            <a:spLocks noGrp="1" noChangeArrowheads="1"/>
          </p:cNvSpPr>
          <p:nvPr>
            <p:ph type="title"/>
          </p:nvPr>
        </p:nvSpPr>
        <p:spPr>
          <a:xfrm>
            <a:off x="214282" y="1571612"/>
            <a:ext cx="8626505" cy="500066"/>
          </a:xfrm>
        </p:spPr>
        <p:txBody>
          <a:bodyPr/>
          <a:lstStyle/>
          <a:p>
            <a:pPr algn="ctr">
              <a:defRPr/>
            </a:pPr>
            <a:r>
              <a:rPr lang="el-GR" sz="2000" i="1" u="sng" dirty="0" smtClean="0">
                <a:ea typeface="ＭＳ Ｐゴシック" charset="0"/>
              </a:rPr>
              <a:t>(Ανταγωνιστική) δομή αγοράς μετά από οριζόντια συγκέντρωση</a:t>
            </a:r>
            <a:endParaRPr lang="en-GB" sz="2000" i="1" u="sng" dirty="0">
              <a:ea typeface="ＭＳ Ｐゴシック" charset="0"/>
            </a:endParaRPr>
          </a:p>
        </p:txBody>
      </p:sp>
      <p:sp>
        <p:nvSpPr>
          <p:cNvPr id="5124" name="Rectangle 4"/>
          <p:cNvSpPr>
            <a:spLocks noChangeArrowheads="1"/>
          </p:cNvSpPr>
          <p:nvPr/>
        </p:nvSpPr>
        <p:spPr bwMode="auto">
          <a:xfrm>
            <a:off x="1347788" y="2205038"/>
            <a:ext cx="1152525" cy="719137"/>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rPr>
              <a:t>U1</a:t>
            </a:r>
          </a:p>
        </p:txBody>
      </p:sp>
      <p:cxnSp>
        <p:nvCxnSpPr>
          <p:cNvPr id="5125" name="AutoShape 14"/>
          <p:cNvCxnSpPr>
            <a:cxnSpLocks noChangeShapeType="1"/>
            <a:stCxn id="5132" idx="2"/>
          </p:cNvCxnSpPr>
          <p:nvPr/>
        </p:nvCxnSpPr>
        <p:spPr bwMode="auto">
          <a:xfrm>
            <a:off x="3275013" y="2927350"/>
            <a:ext cx="1587" cy="847725"/>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126" name="Rectangle 16"/>
          <p:cNvSpPr>
            <a:spLocks noChangeArrowheads="1"/>
          </p:cNvSpPr>
          <p:nvPr/>
        </p:nvSpPr>
        <p:spPr bwMode="auto">
          <a:xfrm>
            <a:off x="142844" y="3143248"/>
            <a:ext cx="1584325" cy="500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l-GR" sz="1200" b="1" dirty="0" smtClean="0">
                <a:latin typeface="Calibri" charset="0"/>
                <a:ea typeface="ＭＳ Ｐゴシック" charset="0"/>
              </a:rPr>
              <a:t>Προμήθεια εισροών</a:t>
            </a:r>
            <a:endParaRPr lang="en-GB" sz="1200" b="1" dirty="0">
              <a:latin typeface="Calibri" charset="0"/>
              <a:ea typeface="ＭＳ Ｐゴシック" charset="0"/>
            </a:endParaRPr>
          </a:p>
        </p:txBody>
      </p:sp>
      <p:sp>
        <p:nvSpPr>
          <p:cNvPr id="5127" name="Rectangle 17"/>
          <p:cNvSpPr>
            <a:spLocks noChangeArrowheads="1"/>
          </p:cNvSpPr>
          <p:nvPr/>
        </p:nvSpPr>
        <p:spPr bwMode="auto">
          <a:xfrm>
            <a:off x="195263" y="2344738"/>
            <a:ext cx="1079500" cy="727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ts val="0"/>
              </a:spcBef>
              <a:defRPr/>
            </a:pPr>
            <a:r>
              <a:rPr lang="el-GR" sz="1200" b="1" dirty="0" smtClean="0">
                <a:latin typeface="Calibri" charset="0"/>
                <a:ea typeface="ＭＳ Ｐゴシック" charset="0"/>
              </a:rPr>
              <a:t>Ανάντι αγορά (</a:t>
            </a:r>
            <a:r>
              <a:rPr lang="en-GB" sz="1200" b="1" dirty="0" smtClean="0">
                <a:latin typeface="Calibri" charset="0"/>
                <a:ea typeface="ＭＳ Ｐゴシック" charset="0"/>
              </a:rPr>
              <a:t>Upstream</a:t>
            </a:r>
            <a:r>
              <a:rPr lang="el-GR" sz="1200" b="1" dirty="0" smtClean="0">
                <a:latin typeface="Calibri" charset="0"/>
                <a:ea typeface="ＭＳ Ｐゴシック" charset="0"/>
              </a:rPr>
              <a:t> </a:t>
            </a:r>
            <a:r>
              <a:rPr lang="en-GB" sz="1200" b="1" dirty="0" smtClean="0">
                <a:latin typeface="Calibri" charset="0"/>
                <a:ea typeface="ＭＳ Ｐゴシック" charset="0"/>
              </a:rPr>
              <a:t>Market</a:t>
            </a:r>
            <a:r>
              <a:rPr lang="el-GR" sz="1200" b="1" dirty="0" smtClean="0">
                <a:latin typeface="Calibri" charset="0"/>
                <a:ea typeface="ＭＳ Ｐゴシック" charset="0"/>
              </a:rPr>
              <a:t>)</a:t>
            </a:r>
            <a:endParaRPr lang="en-GB" sz="1200" b="1" dirty="0">
              <a:latin typeface="Calibri" charset="0"/>
              <a:ea typeface="ＭＳ Ｐゴシック" charset="0"/>
            </a:endParaRPr>
          </a:p>
        </p:txBody>
      </p:sp>
      <p:sp>
        <p:nvSpPr>
          <p:cNvPr id="5128" name="Rectangle 18"/>
          <p:cNvSpPr>
            <a:spLocks noChangeArrowheads="1"/>
          </p:cNvSpPr>
          <p:nvPr/>
        </p:nvSpPr>
        <p:spPr bwMode="auto">
          <a:xfrm>
            <a:off x="142845" y="3643314"/>
            <a:ext cx="1071570" cy="9286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ts val="0"/>
              </a:spcBef>
              <a:defRPr/>
            </a:pPr>
            <a:r>
              <a:rPr lang="el-GR" sz="1200" b="1" dirty="0" smtClean="0">
                <a:latin typeface="Calibri" charset="0"/>
                <a:ea typeface="ＭＳ Ｐゴシック" charset="0"/>
              </a:rPr>
              <a:t>Ενδιάμεση αγορά (</a:t>
            </a:r>
            <a:r>
              <a:rPr lang="en-GB" sz="1200" b="1" dirty="0" smtClean="0">
                <a:latin typeface="Calibri" charset="0"/>
                <a:ea typeface="ＭＳ Ｐゴシック" charset="0"/>
              </a:rPr>
              <a:t>Intermediate</a:t>
            </a:r>
            <a:endParaRPr lang="en-GB" sz="1200" b="1" dirty="0">
              <a:latin typeface="Calibri" charset="0"/>
              <a:ea typeface="ＭＳ Ｐゴシック" charset="0"/>
            </a:endParaRPr>
          </a:p>
          <a:p>
            <a:pPr algn="ctr">
              <a:spcBef>
                <a:spcPts val="0"/>
              </a:spcBef>
              <a:defRPr/>
            </a:pPr>
            <a:r>
              <a:rPr lang="en-GB" sz="1200" b="1" dirty="0" smtClean="0">
                <a:latin typeface="Calibri" charset="0"/>
                <a:ea typeface="ＭＳ Ｐゴシック" charset="0"/>
              </a:rPr>
              <a:t>Market</a:t>
            </a:r>
            <a:r>
              <a:rPr lang="el-GR" sz="1200" b="1" dirty="0" smtClean="0">
                <a:latin typeface="Calibri" charset="0"/>
                <a:ea typeface="ＭＳ Ｐゴシック" charset="0"/>
              </a:rPr>
              <a:t>)</a:t>
            </a:r>
            <a:endParaRPr lang="en-GB" sz="1200" b="1" dirty="0">
              <a:latin typeface="Calibri" charset="0"/>
              <a:ea typeface="ＭＳ Ｐゴシック" charset="0"/>
            </a:endParaRPr>
          </a:p>
          <a:p>
            <a:pPr>
              <a:spcBef>
                <a:spcPts val="0"/>
              </a:spcBef>
              <a:defRPr/>
            </a:pPr>
            <a:endParaRPr lang="en-GB" sz="1200" b="1" dirty="0">
              <a:latin typeface="Calibri" charset="0"/>
              <a:ea typeface="ＭＳ Ｐゴシック" charset="0"/>
            </a:endParaRPr>
          </a:p>
        </p:txBody>
      </p:sp>
      <p:sp>
        <p:nvSpPr>
          <p:cNvPr id="5129" name="Line 20"/>
          <p:cNvSpPr>
            <a:spLocks noChangeShapeType="1"/>
          </p:cNvSpPr>
          <p:nvPr/>
        </p:nvSpPr>
        <p:spPr bwMode="auto">
          <a:xfrm flipH="1">
            <a:off x="5867400" y="2420938"/>
            <a:ext cx="0" cy="3313112"/>
          </a:xfrm>
          <a:prstGeom prst="line">
            <a:avLst/>
          </a:prstGeom>
          <a:noFill/>
          <a:ln w="635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5130" name="Rectangle 21"/>
          <p:cNvSpPr>
            <a:spLocks noChangeArrowheads="1"/>
          </p:cNvSpPr>
          <p:nvPr/>
        </p:nvSpPr>
        <p:spPr bwMode="auto">
          <a:xfrm>
            <a:off x="6159500" y="2890838"/>
            <a:ext cx="358775" cy="237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lstStyle/>
          <a:p>
            <a:pPr marL="342900" indent="-342900" algn="ctr">
              <a:spcBef>
                <a:spcPct val="20000"/>
              </a:spcBef>
              <a:defRPr/>
            </a:pPr>
            <a:r>
              <a:rPr lang="el-GR" sz="1600" b="1" dirty="0" smtClean="0">
                <a:latin typeface="Calibri" charset="0"/>
                <a:ea typeface="ＭＳ Ｐゴシック" charset="0"/>
              </a:rPr>
              <a:t>Όριο αγοράς</a:t>
            </a:r>
            <a:endParaRPr lang="en-GB" sz="1600" b="1" dirty="0">
              <a:latin typeface="Calibri" charset="0"/>
              <a:ea typeface="ＭＳ Ｐゴシック" charset="0"/>
            </a:endParaRPr>
          </a:p>
        </p:txBody>
      </p:sp>
      <p:sp>
        <p:nvSpPr>
          <p:cNvPr id="5131" name="Rectangle 24"/>
          <p:cNvSpPr>
            <a:spLocks noChangeArrowheads="1"/>
          </p:cNvSpPr>
          <p:nvPr/>
        </p:nvSpPr>
        <p:spPr bwMode="auto">
          <a:xfrm>
            <a:off x="2339975" y="6473825"/>
            <a:ext cx="2732091"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l-GR" sz="1600" b="1" dirty="0" smtClean="0">
                <a:latin typeface="Calibri" charset="0"/>
                <a:ea typeface="ＭＳ Ｐゴシック" charset="0"/>
              </a:rPr>
              <a:t>Τελικοί Καταναλωτές</a:t>
            </a:r>
            <a:endParaRPr lang="en-GB" sz="1600" b="1" dirty="0">
              <a:latin typeface="Calibri" charset="0"/>
              <a:ea typeface="ＭＳ Ｐゴシック" charset="0"/>
            </a:endParaRPr>
          </a:p>
        </p:txBody>
      </p:sp>
      <p:sp>
        <p:nvSpPr>
          <p:cNvPr id="5132" name="Rectangle 4"/>
          <p:cNvSpPr>
            <a:spLocks noChangeArrowheads="1"/>
          </p:cNvSpPr>
          <p:nvPr/>
        </p:nvSpPr>
        <p:spPr bwMode="auto">
          <a:xfrm>
            <a:off x="2698750" y="2208213"/>
            <a:ext cx="1152525" cy="719137"/>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rPr>
              <a:t>U2</a:t>
            </a:r>
          </a:p>
        </p:txBody>
      </p:sp>
      <p:sp>
        <p:nvSpPr>
          <p:cNvPr id="19468" name="Rectangle 4"/>
          <p:cNvSpPr>
            <a:spLocks noChangeArrowheads="1"/>
          </p:cNvSpPr>
          <p:nvPr/>
        </p:nvSpPr>
        <p:spPr bwMode="auto">
          <a:xfrm>
            <a:off x="1347788" y="3862388"/>
            <a:ext cx="1152525" cy="720725"/>
          </a:xfrm>
          <a:prstGeom prst="rect">
            <a:avLst/>
          </a:prstGeom>
          <a:solidFill>
            <a:srgbClr val="00B050"/>
          </a:solidFill>
          <a:ln w="9525">
            <a:solidFill>
              <a:schemeClr val="tx1"/>
            </a:solidFill>
            <a:miter lim="800000"/>
            <a:headEnd/>
            <a:tailEnd/>
          </a:ln>
        </p:spPr>
        <p:txBody>
          <a:bodyPr wrap="none" anchor="ctr"/>
          <a:lstStyle/>
          <a:p>
            <a:pPr algn="ctr"/>
            <a:r>
              <a:rPr lang="en-US"/>
              <a:t>I1</a:t>
            </a:r>
          </a:p>
        </p:txBody>
      </p:sp>
      <p:sp>
        <p:nvSpPr>
          <p:cNvPr id="19469" name="Rectangle 4"/>
          <p:cNvSpPr>
            <a:spLocks noChangeArrowheads="1"/>
          </p:cNvSpPr>
          <p:nvPr/>
        </p:nvSpPr>
        <p:spPr bwMode="auto">
          <a:xfrm>
            <a:off x="2693988" y="3862388"/>
            <a:ext cx="1152525" cy="720725"/>
          </a:xfrm>
          <a:prstGeom prst="rect">
            <a:avLst/>
          </a:prstGeom>
          <a:solidFill>
            <a:srgbClr val="00B050"/>
          </a:solidFill>
          <a:ln w="9525">
            <a:solidFill>
              <a:schemeClr val="tx1"/>
            </a:solidFill>
            <a:miter lim="800000"/>
            <a:headEnd/>
            <a:tailEnd/>
          </a:ln>
        </p:spPr>
        <p:txBody>
          <a:bodyPr wrap="none" anchor="ctr"/>
          <a:lstStyle/>
          <a:p>
            <a:pPr algn="ctr"/>
            <a:r>
              <a:rPr lang="en-US"/>
              <a:t>I2</a:t>
            </a:r>
          </a:p>
        </p:txBody>
      </p:sp>
      <p:sp>
        <p:nvSpPr>
          <p:cNvPr id="19470" name="Rectangle 4"/>
          <p:cNvSpPr>
            <a:spLocks noChangeArrowheads="1"/>
          </p:cNvSpPr>
          <p:nvPr/>
        </p:nvSpPr>
        <p:spPr bwMode="auto">
          <a:xfrm>
            <a:off x="4029075" y="3862388"/>
            <a:ext cx="1152525" cy="720725"/>
          </a:xfrm>
          <a:prstGeom prst="rect">
            <a:avLst/>
          </a:prstGeom>
          <a:solidFill>
            <a:srgbClr val="00B050"/>
          </a:solidFill>
          <a:ln w="9525">
            <a:solidFill>
              <a:schemeClr val="tx1"/>
            </a:solidFill>
            <a:miter lim="800000"/>
            <a:headEnd/>
            <a:tailEnd/>
          </a:ln>
        </p:spPr>
        <p:txBody>
          <a:bodyPr wrap="none" anchor="ctr"/>
          <a:lstStyle/>
          <a:p>
            <a:pPr algn="ctr"/>
            <a:r>
              <a:rPr lang="en-US"/>
              <a:t>I3</a:t>
            </a:r>
          </a:p>
        </p:txBody>
      </p:sp>
      <p:cxnSp>
        <p:nvCxnSpPr>
          <p:cNvPr id="5136" name="AutoShape 14"/>
          <p:cNvCxnSpPr>
            <a:cxnSpLocks noChangeShapeType="1"/>
            <a:stCxn id="5124" idx="2"/>
          </p:cNvCxnSpPr>
          <p:nvPr/>
        </p:nvCxnSpPr>
        <p:spPr bwMode="auto">
          <a:xfrm flipH="1">
            <a:off x="1911350" y="2924175"/>
            <a:ext cx="12700" cy="865188"/>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37" name="AutoShape 14"/>
          <p:cNvCxnSpPr>
            <a:cxnSpLocks noChangeShapeType="1"/>
          </p:cNvCxnSpPr>
          <p:nvPr/>
        </p:nvCxnSpPr>
        <p:spPr bwMode="auto">
          <a:xfrm flipH="1">
            <a:off x="1927225" y="2890838"/>
            <a:ext cx="1358900" cy="8842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38" name="AutoShape 14"/>
          <p:cNvCxnSpPr>
            <a:cxnSpLocks noChangeShapeType="1"/>
          </p:cNvCxnSpPr>
          <p:nvPr/>
        </p:nvCxnSpPr>
        <p:spPr bwMode="auto">
          <a:xfrm>
            <a:off x="3276600" y="2935288"/>
            <a:ext cx="1328738" cy="83978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475" name="Rectangle 4"/>
          <p:cNvSpPr>
            <a:spLocks noChangeArrowheads="1"/>
          </p:cNvSpPr>
          <p:nvPr/>
        </p:nvSpPr>
        <p:spPr bwMode="auto">
          <a:xfrm>
            <a:off x="1347788" y="5413375"/>
            <a:ext cx="1152525" cy="719138"/>
          </a:xfrm>
          <a:prstGeom prst="rect">
            <a:avLst/>
          </a:prstGeom>
          <a:solidFill>
            <a:srgbClr val="287640"/>
          </a:solidFill>
          <a:ln w="9525">
            <a:solidFill>
              <a:schemeClr val="tx1"/>
            </a:solidFill>
            <a:miter lim="800000"/>
            <a:headEnd/>
            <a:tailEnd/>
          </a:ln>
        </p:spPr>
        <p:txBody>
          <a:bodyPr wrap="none" anchor="ctr"/>
          <a:lstStyle/>
          <a:p>
            <a:pPr algn="ctr"/>
            <a:r>
              <a:rPr lang="en-US"/>
              <a:t>D1</a:t>
            </a:r>
          </a:p>
        </p:txBody>
      </p:sp>
      <p:sp>
        <p:nvSpPr>
          <p:cNvPr id="19476" name="Rectangle 4"/>
          <p:cNvSpPr>
            <a:spLocks noChangeArrowheads="1"/>
          </p:cNvSpPr>
          <p:nvPr/>
        </p:nvSpPr>
        <p:spPr bwMode="auto">
          <a:xfrm>
            <a:off x="2690813" y="5400675"/>
            <a:ext cx="1152525" cy="720725"/>
          </a:xfrm>
          <a:prstGeom prst="rect">
            <a:avLst/>
          </a:prstGeom>
          <a:solidFill>
            <a:srgbClr val="287640"/>
          </a:solidFill>
          <a:ln w="9525">
            <a:solidFill>
              <a:schemeClr val="tx1"/>
            </a:solidFill>
            <a:miter lim="800000"/>
            <a:headEnd/>
            <a:tailEnd/>
          </a:ln>
        </p:spPr>
        <p:txBody>
          <a:bodyPr wrap="none" anchor="ctr"/>
          <a:lstStyle/>
          <a:p>
            <a:pPr algn="ctr"/>
            <a:r>
              <a:rPr lang="en-US"/>
              <a:t>D2</a:t>
            </a:r>
          </a:p>
        </p:txBody>
      </p:sp>
      <p:sp>
        <p:nvSpPr>
          <p:cNvPr id="19477" name="Rectangle 4"/>
          <p:cNvSpPr>
            <a:spLocks noChangeArrowheads="1"/>
          </p:cNvSpPr>
          <p:nvPr/>
        </p:nvSpPr>
        <p:spPr bwMode="auto">
          <a:xfrm>
            <a:off x="4041775" y="5413375"/>
            <a:ext cx="1152525" cy="720725"/>
          </a:xfrm>
          <a:prstGeom prst="rect">
            <a:avLst/>
          </a:prstGeom>
          <a:solidFill>
            <a:srgbClr val="287640"/>
          </a:solidFill>
          <a:ln w="9525">
            <a:solidFill>
              <a:schemeClr val="tx1"/>
            </a:solidFill>
            <a:miter lim="800000"/>
            <a:headEnd/>
            <a:tailEnd/>
          </a:ln>
        </p:spPr>
        <p:txBody>
          <a:bodyPr wrap="none" anchor="ctr"/>
          <a:lstStyle/>
          <a:p>
            <a:pPr algn="ctr"/>
            <a:r>
              <a:rPr lang="en-US"/>
              <a:t>D3</a:t>
            </a:r>
          </a:p>
        </p:txBody>
      </p:sp>
      <p:cxnSp>
        <p:nvCxnSpPr>
          <p:cNvPr id="5143" name="AutoShape 14"/>
          <p:cNvCxnSpPr>
            <a:cxnSpLocks noChangeShapeType="1"/>
            <a:stCxn id="19469" idx="2"/>
          </p:cNvCxnSpPr>
          <p:nvPr/>
        </p:nvCxnSpPr>
        <p:spPr bwMode="auto">
          <a:xfrm>
            <a:off x="3270250" y="4583113"/>
            <a:ext cx="4763" cy="7445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44" name="AutoShape 14"/>
          <p:cNvCxnSpPr>
            <a:cxnSpLocks noChangeShapeType="1"/>
            <a:stCxn id="19468" idx="2"/>
          </p:cNvCxnSpPr>
          <p:nvPr/>
        </p:nvCxnSpPr>
        <p:spPr bwMode="auto">
          <a:xfrm flipH="1">
            <a:off x="1909763" y="4583113"/>
            <a:ext cx="14287" cy="758825"/>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45" name="AutoShape 14"/>
          <p:cNvCxnSpPr>
            <a:cxnSpLocks noChangeShapeType="1"/>
            <a:stCxn id="19470" idx="2"/>
          </p:cNvCxnSpPr>
          <p:nvPr/>
        </p:nvCxnSpPr>
        <p:spPr bwMode="auto">
          <a:xfrm>
            <a:off x="4605338" y="4583113"/>
            <a:ext cx="0" cy="7445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46" name="AutoShape 14"/>
          <p:cNvCxnSpPr>
            <a:cxnSpLocks noChangeShapeType="1"/>
            <a:stCxn id="19468" idx="2"/>
          </p:cNvCxnSpPr>
          <p:nvPr/>
        </p:nvCxnSpPr>
        <p:spPr bwMode="auto">
          <a:xfrm>
            <a:off x="1924050" y="4583113"/>
            <a:ext cx="1341438" cy="7445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47" name="AutoShape 14"/>
          <p:cNvCxnSpPr>
            <a:cxnSpLocks noChangeShapeType="1"/>
            <a:stCxn id="19468" idx="2"/>
          </p:cNvCxnSpPr>
          <p:nvPr/>
        </p:nvCxnSpPr>
        <p:spPr bwMode="auto">
          <a:xfrm>
            <a:off x="1924050" y="4583113"/>
            <a:ext cx="2679700" cy="7445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48" name="AutoShape 14"/>
          <p:cNvCxnSpPr>
            <a:cxnSpLocks noChangeShapeType="1"/>
            <a:stCxn id="19469" idx="2"/>
          </p:cNvCxnSpPr>
          <p:nvPr/>
        </p:nvCxnSpPr>
        <p:spPr bwMode="auto">
          <a:xfrm flipH="1">
            <a:off x="1908175" y="4583113"/>
            <a:ext cx="1362075" cy="7445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49" name="AutoShape 14"/>
          <p:cNvCxnSpPr>
            <a:cxnSpLocks noChangeShapeType="1"/>
            <a:stCxn id="19469" idx="2"/>
          </p:cNvCxnSpPr>
          <p:nvPr/>
        </p:nvCxnSpPr>
        <p:spPr bwMode="auto">
          <a:xfrm>
            <a:off x="3270250" y="4583113"/>
            <a:ext cx="1333500" cy="7445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50" name="AutoShape 14"/>
          <p:cNvCxnSpPr>
            <a:cxnSpLocks noChangeShapeType="1"/>
            <a:stCxn id="19470" idx="2"/>
          </p:cNvCxnSpPr>
          <p:nvPr/>
        </p:nvCxnSpPr>
        <p:spPr bwMode="auto">
          <a:xfrm flipH="1">
            <a:off x="3286125" y="4583113"/>
            <a:ext cx="1319213" cy="758825"/>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51" name="AutoShape 14"/>
          <p:cNvCxnSpPr>
            <a:cxnSpLocks noChangeShapeType="1"/>
          </p:cNvCxnSpPr>
          <p:nvPr/>
        </p:nvCxnSpPr>
        <p:spPr bwMode="auto">
          <a:xfrm flipH="1">
            <a:off x="1857356" y="4572008"/>
            <a:ext cx="2678113" cy="744537"/>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487" name="Rectangle 4"/>
          <p:cNvSpPr>
            <a:spLocks noChangeArrowheads="1"/>
          </p:cNvSpPr>
          <p:nvPr/>
        </p:nvSpPr>
        <p:spPr bwMode="auto">
          <a:xfrm>
            <a:off x="7019925" y="2214563"/>
            <a:ext cx="1152525" cy="720725"/>
          </a:xfrm>
          <a:prstGeom prst="rect">
            <a:avLst/>
          </a:prstGeom>
          <a:solidFill>
            <a:srgbClr val="FFC000"/>
          </a:solidFill>
          <a:ln w="9525">
            <a:solidFill>
              <a:schemeClr val="tx1"/>
            </a:solidFill>
            <a:miter lim="800000"/>
            <a:headEnd/>
            <a:tailEnd/>
          </a:ln>
        </p:spPr>
        <p:txBody>
          <a:bodyPr wrap="none" anchor="ctr"/>
          <a:lstStyle/>
          <a:p>
            <a:pPr algn="ctr"/>
            <a:r>
              <a:rPr lang="en-US"/>
              <a:t>Y</a:t>
            </a:r>
          </a:p>
        </p:txBody>
      </p:sp>
      <p:cxnSp>
        <p:nvCxnSpPr>
          <p:cNvPr id="5153" name="AutoShape 14"/>
          <p:cNvCxnSpPr>
            <a:cxnSpLocks noChangeShapeType="1"/>
            <a:stCxn id="19487" idx="2"/>
          </p:cNvCxnSpPr>
          <p:nvPr/>
        </p:nvCxnSpPr>
        <p:spPr bwMode="auto">
          <a:xfrm flipH="1">
            <a:off x="4618038" y="2935288"/>
            <a:ext cx="2978150" cy="839787"/>
          </a:xfrm>
          <a:prstGeom prst="straightConnector1">
            <a:avLst/>
          </a:prstGeom>
          <a:noFill/>
          <a:ln w="38100">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39309" name="Right Brace 439308"/>
          <p:cNvSpPr/>
          <p:nvPr/>
        </p:nvSpPr>
        <p:spPr>
          <a:xfrm rot="5400000">
            <a:off x="3097212" y="4511676"/>
            <a:ext cx="334963" cy="3833812"/>
          </a:xfrm>
          <a:prstGeom prst="rightBrace">
            <a:avLst>
              <a:gd name="adj1" fmla="val 232360"/>
              <a:gd name="adj2" fmla="val 50331"/>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156" name="AutoShape 14"/>
          <p:cNvCxnSpPr>
            <a:cxnSpLocks noChangeShapeType="1"/>
          </p:cNvCxnSpPr>
          <p:nvPr/>
        </p:nvCxnSpPr>
        <p:spPr bwMode="auto">
          <a:xfrm flipH="1">
            <a:off x="3286125" y="2935288"/>
            <a:ext cx="4310063" cy="854075"/>
          </a:xfrm>
          <a:prstGeom prst="straightConnector1">
            <a:avLst/>
          </a:prstGeom>
          <a:noFill/>
          <a:ln w="38100">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57" name="AutoShape 14"/>
          <p:cNvCxnSpPr>
            <a:cxnSpLocks noChangeShapeType="1"/>
          </p:cNvCxnSpPr>
          <p:nvPr/>
        </p:nvCxnSpPr>
        <p:spPr bwMode="auto">
          <a:xfrm flipH="1">
            <a:off x="1927225" y="2935288"/>
            <a:ext cx="5668963" cy="839787"/>
          </a:xfrm>
          <a:prstGeom prst="straightConnector1">
            <a:avLst/>
          </a:prstGeom>
          <a:noFill/>
          <a:ln w="38100">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1" name="Rectangle 40"/>
          <p:cNvSpPr/>
          <p:nvPr/>
        </p:nvSpPr>
        <p:spPr>
          <a:xfrm>
            <a:off x="2589213" y="3717925"/>
            <a:ext cx="2703512" cy="1009650"/>
          </a:xfrm>
          <a:prstGeom prst="rect">
            <a:avLst/>
          </a:prstGeom>
          <a:solidFill>
            <a:schemeClr val="accent1">
              <a:alpha val="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0" name="Picture 39" descr="logo"/>
          <p:cNvPicPr>
            <a:picLocks noChangeAspect="1" noChangeArrowheads="1"/>
          </p:cNvPicPr>
          <p:nvPr/>
        </p:nvPicPr>
        <p:blipFill>
          <a:blip r:embed="rId3" cstate="print"/>
          <a:srcRect/>
          <a:stretch>
            <a:fillRect/>
          </a:stretch>
        </p:blipFill>
        <p:spPr bwMode="auto">
          <a:xfrm>
            <a:off x="250825" y="260350"/>
            <a:ext cx="1331913" cy="730250"/>
          </a:xfrm>
          <a:prstGeom prst="rect">
            <a:avLst/>
          </a:prstGeom>
          <a:noFill/>
          <a:ln w="9525">
            <a:noFill/>
            <a:miter lim="800000"/>
            <a:headEnd/>
            <a:tailEnd/>
          </a:ln>
        </p:spPr>
      </p:pic>
      <p:sp>
        <p:nvSpPr>
          <p:cNvPr id="42" name="Title 1"/>
          <p:cNvSpPr txBox="1">
            <a:spLocks/>
          </p:cNvSpPr>
          <p:nvPr/>
        </p:nvSpPr>
        <p:spPr bwMode="auto">
          <a:xfrm>
            <a:off x="1763688" y="142852"/>
            <a:ext cx="6999312" cy="10763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kumimoji="0" lang="el-GR" sz="4400" b="0" i="0" u="none" strike="noStrike" kern="0" cap="none" spc="0" normalizeH="0" baseline="0" noProof="0" dirty="0" smtClean="0">
                <a:ln>
                  <a:noFill/>
                </a:ln>
                <a:solidFill>
                  <a:schemeClr val="tx2"/>
                </a:solidFill>
                <a:effectLst/>
                <a:uLnTx/>
                <a:uFillTx/>
                <a:latin typeface="+mj-lt"/>
                <a:ea typeface="+mj-ea"/>
                <a:cs typeface="+mj-cs"/>
              </a:rPr>
              <a:t/>
            </a:r>
            <a:br>
              <a:rPr kumimoji="0" lang="el-GR" sz="4400" b="0" i="0" u="none" strike="noStrike" kern="0" cap="none" spc="0" normalizeH="0" baseline="0" noProof="0" dirty="0" smtClean="0">
                <a:ln>
                  <a:noFill/>
                </a:ln>
                <a:solidFill>
                  <a:schemeClr val="tx2"/>
                </a:solidFill>
                <a:effectLst/>
                <a:uLnTx/>
                <a:uFillTx/>
                <a:latin typeface="+mj-lt"/>
                <a:ea typeface="+mj-ea"/>
                <a:cs typeface="+mj-cs"/>
              </a:rPr>
            </a:br>
            <a:r>
              <a:rPr lang="el-GR" sz="2400" kern="0" dirty="0" smtClean="0">
                <a:solidFill>
                  <a:srgbClr val="073763"/>
                </a:solidFill>
                <a:latin typeface="Calibri"/>
                <a:ea typeface="+mj-ea"/>
                <a:cs typeface="+mj-cs"/>
              </a:rPr>
              <a:t>Επιπτώσεις Συντονισμένης και Μη Συντονισμένης συμπεριφοράς σε οριζόντιες συγκεντρώσεις (2)</a:t>
            </a:r>
            <a:r>
              <a:rPr kumimoji="0" lang="el-GR" sz="2700" b="0" i="0" u="none" strike="noStrike" kern="0" cap="none" spc="0" normalizeH="0" baseline="0" noProof="0" dirty="0" smtClean="0">
                <a:ln>
                  <a:noFill/>
                </a:ln>
                <a:solidFill>
                  <a:schemeClr val="tx2"/>
                </a:solidFill>
                <a:effectLst/>
                <a:uLnTx/>
                <a:uFillTx/>
                <a:latin typeface="+mj-lt"/>
                <a:ea typeface="+mj-ea"/>
                <a:cs typeface="+mj-cs"/>
              </a:rPr>
              <a:t/>
            </a:r>
            <a:br>
              <a:rPr kumimoji="0" lang="el-GR" sz="2700" b="0" i="0" u="none" strike="noStrike" kern="0" cap="none" spc="0" normalizeH="0" baseline="0" noProof="0" dirty="0" smtClean="0">
                <a:ln>
                  <a:noFill/>
                </a:ln>
                <a:solidFill>
                  <a:schemeClr val="tx2"/>
                </a:solidFill>
                <a:effectLst/>
                <a:uLnTx/>
                <a:uFillTx/>
                <a:latin typeface="+mj-lt"/>
                <a:ea typeface="+mj-ea"/>
                <a:cs typeface="+mj-cs"/>
              </a:rPr>
            </a:br>
            <a:endParaRPr kumimoji="0" lang="el-GR" sz="2700" b="0" i="0" u="none" strike="noStrike" kern="0" cap="none" spc="0" normalizeH="0" baseline="0" noProof="0" dirty="0">
              <a:ln>
                <a:noFill/>
              </a:ln>
              <a:solidFill>
                <a:schemeClr val="tx2"/>
              </a:solidFill>
              <a:effectLst/>
              <a:uLnTx/>
              <a:uFillTx/>
              <a:latin typeface="+mj-lt"/>
              <a:ea typeface="+mj-ea"/>
              <a:cs typeface="+mj-cs"/>
            </a:endParaRPr>
          </a:p>
        </p:txBody>
      </p:sp>
      <p:sp>
        <p:nvSpPr>
          <p:cNvPr id="43" name="Rectangle 17"/>
          <p:cNvSpPr>
            <a:spLocks noChangeArrowheads="1"/>
          </p:cNvSpPr>
          <p:nvPr/>
        </p:nvSpPr>
        <p:spPr bwMode="auto">
          <a:xfrm>
            <a:off x="214282" y="5429264"/>
            <a:ext cx="1079500" cy="785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ts val="0"/>
              </a:spcBef>
              <a:defRPr/>
            </a:pPr>
            <a:r>
              <a:rPr lang="el-GR" sz="1200" b="1" dirty="0" smtClean="0">
                <a:latin typeface="Calibri" charset="0"/>
                <a:ea typeface="ＭＳ Ｐゴシック" charset="0"/>
              </a:rPr>
              <a:t>Κατάντι αγορά (</a:t>
            </a:r>
            <a:r>
              <a:rPr lang="en-US" sz="1200" b="1" dirty="0" smtClean="0">
                <a:latin typeface="Calibri" charset="0"/>
                <a:ea typeface="ＭＳ Ｐゴシック" charset="0"/>
              </a:rPr>
              <a:t>Down</a:t>
            </a:r>
            <a:r>
              <a:rPr lang="en-GB" sz="1200" b="1" dirty="0" smtClean="0">
                <a:latin typeface="Calibri" charset="0"/>
                <a:ea typeface="ＭＳ Ｐゴシック" charset="0"/>
              </a:rPr>
              <a:t>stream</a:t>
            </a:r>
            <a:r>
              <a:rPr lang="el-GR" sz="1200" b="1" dirty="0" smtClean="0">
                <a:latin typeface="Calibri" charset="0"/>
                <a:ea typeface="ＭＳ Ｐゴシック" charset="0"/>
              </a:rPr>
              <a:t> </a:t>
            </a:r>
            <a:r>
              <a:rPr lang="en-GB" sz="1200" b="1" dirty="0" smtClean="0">
                <a:latin typeface="Calibri" charset="0"/>
                <a:ea typeface="ＭＳ Ｐゴシック" charset="0"/>
              </a:rPr>
              <a:t>Market</a:t>
            </a:r>
            <a:r>
              <a:rPr lang="el-GR" sz="1200" b="1" dirty="0" smtClean="0">
                <a:latin typeface="Calibri" charset="0"/>
                <a:ea typeface="ＭＳ Ｐゴシック" charset="0"/>
              </a:rPr>
              <a:t>)</a:t>
            </a:r>
            <a:endParaRPr lang="en-GB" sz="1200" b="1" dirty="0">
              <a:latin typeface="Calibri" charset="0"/>
              <a:ea typeface="ＭＳ Ｐゴシック" charset="0"/>
            </a:endParaRPr>
          </a:p>
        </p:txBody>
      </p:sp>
      <p:sp>
        <p:nvSpPr>
          <p:cNvPr id="44" name="Rectangle 16"/>
          <p:cNvSpPr>
            <a:spLocks noChangeArrowheads="1"/>
          </p:cNvSpPr>
          <p:nvPr/>
        </p:nvSpPr>
        <p:spPr bwMode="auto">
          <a:xfrm>
            <a:off x="214282" y="4714884"/>
            <a:ext cx="1584325" cy="500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l-GR" sz="1200" b="1" dirty="0" smtClean="0">
                <a:latin typeface="Calibri" charset="0"/>
                <a:ea typeface="ＭＳ Ｐゴシック" charset="0"/>
              </a:rPr>
              <a:t>Προμήθεια εισροών</a:t>
            </a:r>
            <a:endParaRPr lang="en-GB" sz="1200" b="1" dirty="0">
              <a:latin typeface="Calibri" charset="0"/>
              <a:ea typeface="ＭＳ Ｐゴシック" charset="0"/>
            </a:endParaRPr>
          </a:p>
        </p:txBody>
      </p:sp>
      <p:sp>
        <p:nvSpPr>
          <p:cNvPr id="45" name="Rectangle 16"/>
          <p:cNvSpPr>
            <a:spLocks noChangeArrowheads="1"/>
          </p:cNvSpPr>
          <p:nvPr/>
        </p:nvSpPr>
        <p:spPr bwMode="auto">
          <a:xfrm>
            <a:off x="6929454" y="3571876"/>
            <a:ext cx="1584325" cy="500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rnd">
                <a:solidFill>
                  <a:schemeClr val="bg2"/>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l-GR" sz="1200" b="1" dirty="0" smtClean="0">
                <a:latin typeface="Calibri" charset="0"/>
                <a:ea typeface="ＭＳ Ｐゴシック" charset="0"/>
              </a:rPr>
              <a:t>Προμήθεια εισροών</a:t>
            </a:r>
            <a:endParaRPr lang="en-GB" sz="1200" b="1" dirty="0">
              <a:latin typeface="Calibri" charset="0"/>
              <a:ea typeface="ＭＳ Ｐゴシック"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500174"/>
            <a:ext cx="8388350" cy="704864"/>
          </a:xfrm>
        </p:spPr>
        <p:txBody>
          <a:bodyPr/>
          <a:lstStyle/>
          <a:p>
            <a:pPr algn="ctr" eaLnBrk="1" hangingPunct="1">
              <a:defRPr/>
            </a:pPr>
            <a:r>
              <a:rPr lang="el-GR" sz="2800" b="1" dirty="0" smtClean="0">
                <a:solidFill>
                  <a:schemeClr val="tx1"/>
                </a:solidFill>
                <a:latin typeface="+mn-lt"/>
                <a:ea typeface="ＭＳ Ｐゴシック" charset="0"/>
              </a:rPr>
              <a:t>Είδη αντι-ανταγωνιστικών επιπτώσεων</a:t>
            </a:r>
            <a:endParaRPr lang="en-US" sz="2800" b="1" dirty="0">
              <a:solidFill>
                <a:schemeClr val="tx1"/>
              </a:solidFill>
              <a:latin typeface="+mn-lt"/>
              <a:ea typeface="ＭＳ Ｐゴシック" charset="0"/>
            </a:endParaRPr>
          </a:p>
        </p:txBody>
      </p:sp>
      <p:sp>
        <p:nvSpPr>
          <p:cNvPr id="6147" name="Rectangle 3"/>
          <p:cNvSpPr>
            <a:spLocks noGrp="1" noChangeArrowheads="1"/>
          </p:cNvSpPr>
          <p:nvPr>
            <p:ph type="body" idx="1"/>
          </p:nvPr>
        </p:nvSpPr>
        <p:spPr>
          <a:xfrm>
            <a:off x="250825" y="2285991"/>
            <a:ext cx="8280400" cy="3643339"/>
          </a:xfrm>
        </p:spPr>
        <p:txBody>
          <a:bodyPr/>
          <a:lstStyle/>
          <a:p>
            <a:pPr lvl="1" eaLnBrk="1" hangingPunct="1">
              <a:spcAft>
                <a:spcPts val="600"/>
              </a:spcAft>
              <a:defRPr/>
            </a:pPr>
            <a:endParaRPr lang="en-GB" sz="2000" dirty="0" smtClean="0">
              <a:ea typeface="ＭＳ Ｐゴシック" charset="0"/>
            </a:endParaRPr>
          </a:p>
          <a:p>
            <a:pPr lvl="1" eaLnBrk="1" hangingPunct="1">
              <a:spcAft>
                <a:spcPts val="600"/>
              </a:spcAft>
              <a:buFont typeface="Wingdings" pitchFamily="2" charset="2"/>
              <a:buChar char="q"/>
              <a:defRPr/>
            </a:pPr>
            <a:r>
              <a:rPr lang="el-GR" sz="2800" b="1" dirty="0" smtClean="0">
                <a:ea typeface="ＭＳ Ｐゴシック" charset="0"/>
              </a:rPr>
              <a:t>Μη-συντονισμένες</a:t>
            </a:r>
            <a:r>
              <a:rPr lang="en-GB" sz="2800" b="1" dirty="0" smtClean="0">
                <a:ea typeface="ＭＳ Ｐゴシック" charset="0"/>
              </a:rPr>
              <a:t> </a:t>
            </a:r>
            <a:r>
              <a:rPr lang="en-GB" sz="2800" b="1" dirty="0">
                <a:ea typeface="ＭＳ Ｐゴシック" charset="0"/>
              </a:rPr>
              <a:t>(= </a:t>
            </a:r>
            <a:r>
              <a:rPr lang="el-GR" sz="2800" b="1" dirty="0" smtClean="0">
                <a:ea typeface="ＭＳ Ｐゴシック" charset="0"/>
              </a:rPr>
              <a:t>μονομερείς</a:t>
            </a:r>
            <a:r>
              <a:rPr lang="en-GB" sz="2800" b="1" dirty="0" smtClean="0">
                <a:ea typeface="ＭＳ Ｐゴシック" charset="0"/>
              </a:rPr>
              <a:t>) </a:t>
            </a:r>
            <a:r>
              <a:rPr lang="el-GR" sz="2800" b="1" dirty="0" smtClean="0">
                <a:ea typeface="ＭＳ Ｐゴシック" charset="0"/>
              </a:rPr>
              <a:t>επιπτώσεις</a:t>
            </a:r>
            <a:endParaRPr lang="en-GB" sz="2800" dirty="0">
              <a:ea typeface="ＭＳ Ｐゴシック" charset="0"/>
            </a:endParaRPr>
          </a:p>
          <a:p>
            <a:pPr lvl="2" indent="0" eaLnBrk="1" hangingPunct="1">
              <a:spcAft>
                <a:spcPts val="600"/>
              </a:spcAft>
              <a:buFont typeface="Wingdings" pitchFamily="2" charset="2"/>
              <a:buChar char="q"/>
              <a:defRPr/>
            </a:pPr>
            <a:r>
              <a:rPr lang="el-GR" sz="2400" i="1" dirty="0" smtClean="0">
                <a:ea typeface="ＭＳ Ｐゴシック" charset="0"/>
              </a:rPr>
              <a:t> Κατάργηση σημαντικών ανταγωνιστικών πιέσεων σε επιχείρηση, η οποία αποκτά ή ενισχύει την ατομική της δεσπόζουσα θέση</a:t>
            </a:r>
          </a:p>
          <a:p>
            <a:pPr marL="782637" lvl="2" indent="-342900" eaLnBrk="1" hangingPunct="1">
              <a:spcAft>
                <a:spcPts val="600"/>
              </a:spcAft>
              <a:buFont typeface="Wingdings" pitchFamily="2" charset="2"/>
              <a:buChar char="q"/>
              <a:defRPr/>
            </a:pPr>
            <a:r>
              <a:rPr lang="el-GR" sz="2800" b="1" dirty="0" smtClean="0">
                <a:ea typeface="ＭＳ Ｐゴシック" charset="0"/>
              </a:rPr>
              <a:t>Συντονισμένες επιπτώσεις</a:t>
            </a:r>
            <a:endParaRPr lang="en-GB" sz="2800" b="1" dirty="0">
              <a:ea typeface="ＭＳ Ｐゴシック" charset="0"/>
            </a:endParaRPr>
          </a:p>
          <a:p>
            <a:pPr marL="914400" lvl="2" indent="0" algn="just" eaLnBrk="1" hangingPunct="1">
              <a:spcAft>
                <a:spcPts val="600"/>
              </a:spcAft>
              <a:buFont typeface="Wingdings" pitchFamily="2" charset="2"/>
              <a:buChar char="q"/>
              <a:defRPr/>
            </a:pPr>
            <a:r>
              <a:rPr lang="el-GR" sz="2400" i="1" dirty="0" smtClean="0">
                <a:ea typeface="ＭＳ Ｐゴシック" charset="0"/>
              </a:rPr>
              <a:t> Δημιουργία ή ενίσχυση συντονισμού μεταξύ επιχειρήσεων</a:t>
            </a:r>
            <a:endParaRPr lang="en-GB" sz="2400" i="1" dirty="0">
              <a:ea typeface="ＭＳ Ｐゴシック" charset="0"/>
            </a:endParaRPr>
          </a:p>
        </p:txBody>
      </p:sp>
      <p:pic>
        <p:nvPicPr>
          <p:cNvPr id="4" name="Picture 3" descr="logo"/>
          <p:cNvPicPr>
            <a:picLocks noChangeAspect="1" noChangeArrowheads="1"/>
          </p:cNvPicPr>
          <p:nvPr/>
        </p:nvPicPr>
        <p:blipFill>
          <a:blip r:embed="rId3" cstate="print"/>
          <a:srcRect/>
          <a:stretch>
            <a:fillRect/>
          </a:stretch>
        </p:blipFill>
        <p:spPr bwMode="auto">
          <a:xfrm>
            <a:off x="250825" y="260350"/>
            <a:ext cx="1331913" cy="730250"/>
          </a:xfrm>
          <a:prstGeom prst="rect">
            <a:avLst/>
          </a:prstGeom>
          <a:noFill/>
          <a:ln w="9525">
            <a:noFill/>
            <a:miter lim="800000"/>
            <a:headEnd/>
            <a:tailEnd/>
          </a:ln>
        </p:spPr>
      </p:pic>
      <p:sp>
        <p:nvSpPr>
          <p:cNvPr id="5" name="Title 1"/>
          <p:cNvSpPr txBox="1">
            <a:spLocks/>
          </p:cNvSpPr>
          <p:nvPr/>
        </p:nvSpPr>
        <p:spPr bwMode="auto">
          <a:xfrm>
            <a:off x="1763688" y="142852"/>
            <a:ext cx="6999312" cy="10763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kumimoji="0" lang="el-GR" sz="4400" b="0" i="0" u="none" strike="noStrike" kern="0" cap="none" spc="0" normalizeH="0" baseline="0" noProof="0" dirty="0" smtClean="0">
                <a:ln>
                  <a:noFill/>
                </a:ln>
                <a:solidFill>
                  <a:schemeClr val="tx2"/>
                </a:solidFill>
                <a:effectLst/>
                <a:uLnTx/>
                <a:uFillTx/>
                <a:latin typeface="+mj-lt"/>
                <a:ea typeface="+mj-ea"/>
                <a:cs typeface="+mj-cs"/>
              </a:rPr>
              <a:t/>
            </a:r>
            <a:br>
              <a:rPr kumimoji="0" lang="el-GR" sz="4400" b="0" i="0" u="none" strike="noStrike" kern="0" cap="none" spc="0" normalizeH="0" baseline="0" noProof="0" dirty="0" smtClean="0">
                <a:ln>
                  <a:noFill/>
                </a:ln>
                <a:solidFill>
                  <a:schemeClr val="tx2"/>
                </a:solidFill>
                <a:effectLst/>
                <a:uLnTx/>
                <a:uFillTx/>
                <a:latin typeface="+mj-lt"/>
                <a:ea typeface="+mj-ea"/>
                <a:cs typeface="+mj-cs"/>
              </a:rPr>
            </a:br>
            <a:r>
              <a:rPr lang="el-GR" sz="2400" kern="0" dirty="0" smtClean="0">
                <a:solidFill>
                  <a:srgbClr val="073763"/>
                </a:solidFill>
                <a:latin typeface="Calibri"/>
              </a:rPr>
              <a:t> Επιπτώσεις Συντονισμένης και Μη Συντονισμένης συμπεριφοράς σε οριζόντιες συγκεντρώσεις (3) </a:t>
            </a:r>
            <a:r>
              <a:rPr kumimoji="0" lang="el-GR" sz="2700" b="0" i="0" u="none" strike="noStrike" kern="0" cap="none" spc="0" normalizeH="0" baseline="0" noProof="0" dirty="0" smtClean="0">
                <a:ln>
                  <a:noFill/>
                </a:ln>
                <a:solidFill>
                  <a:schemeClr val="tx2"/>
                </a:solidFill>
                <a:effectLst/>
                <a:uLnTx/>
                <a:uFillTx/>
                <a:latin typeface="+mj-lt"/>
                <a:ea typeface="+mj-ea"/>
                <a:cs typeface="+mj-cs"/>
              </a:rPr>
              <a:t/>
            </a:r>
            <a:br>
              <a:rPr kumimoji="0" lang="el-GR" sz="2700" b="0" i="0" u="none" strike="noStrike" kern="0" cap="none" spc="0" normalizeH="0" baseline="0" noProof="0" dirty="0" smtClean="0">
                <a:ln>
                  <a:noFill/>
                </a:ln>
                <a:solidFill>
                  <a:schemeClr val="tx2"/>
                </a:solidFill>
                <a:effectLst/>
                <a:uLnTx/>
                <a:uFillTx/>
                <a:latin typeface="+mj-lt"/>
                <a:ea typeface="+mj-ea"/>
                <a:cs typeface="+mj-cs"/>
              </a:rPr>
            </a:br>
            <a:endParaRPr kumimoji="0" lang="el-GR" sz="27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pPr marL="319088" lvl="0">
              <a:spcBef>
                <a:spcPts val="0"/>
              </a:spcBef>
            </a:pPr>
            <a:r>
              <a:rPr lang="el-GR" sz="2400" dirty="0" smtClean="0"/>
              <a:t/>
            </a:r>
            <a:br>
              <a:rPr lang="el-GR" sz="2400" dirty="0" smtClean="0"/>
            </a:br>
            <a:r>
              <a:rPr lang="el-GR" sz="2400" dirty="0" smtClean="0"/>
              <a:t>Μονομερείς επιπτώσεις (</a:t>
            </a:r>
            <a:r>
              <a:rPr lang="en-US" sz="2400" dirty="0" smtClean="0"/>
              <a:t>Unilateral effects) </a:t>
            </a:r>
            <a:r>
              <a:rPr lang="el-GR" sz="2400" dirty="0" smtClean="0"/>
              <a:t>σε οριζόντιες συγκεντρώσεις </a:t>
            </a:r>
            <a:r>
              <a:rPr lang="el-GR" sz="2400" dirty="0" smtClean="0"/>
              <a:t>(</a:t>
            </a:r>
            <a:r>
              <a:rPr lang="en-US" sz="2400" dirty="0" smtClean="0"/>
              <a:t>4</a:t>
            </a:r>
            <a:r>
              <a:rPr lang="el-GR" sz="2400" dirty="0" smtClean="0"/>
              <a:t>)</a:t>
            </a:r>
            <a:r>
              <a:rPr lang="el-GR" sz="2400" dirty="0" smtClean="0"/>
              <a:t/>
            </a:r>
            <a:br>
              <a:rPr lang="el-GR" sz="2400" dirty="0" smtClean="0"/>
            </a:br>
            <a:endParaRPr lang="el-GR" sz="2400" dirty="0"/>
          </a:p>
        </p:txBody>
      </p:sp>
      <p:sp>
        <p:nvSpPr>
          <p:cNvPr id="3" name="Content Placeholder 2"/>
          <p:cNvSpPr>
            <a:spLocks noGrp="1"/>
          </p:cNvSpPr>
          <p:nvPr>
            <p:ph idx="1"/>
          </p:nvPr>
        </p:nvSpPr>
        <p:spPr>
          <a:xfrm>
            <a:off x="612775" y="1600200"/>
            <a:ext cx="8153400" cy="4637112"/>
          </a:xfrm>
        </p:spPr>
        <p:txBody>
          <a:bodyPr/>
          <a:lstStyle/>
          <a:p>
            <a:r>
              <a:rPr lang="el-GR" sz="1800" dirty="0" smtClean="0"/>
              <a:t>1. Θεωρία των μονομερών επιπτώσεων</a:t>
            </a:r>
            <a:r>
              <a:rPr lang="en-US" sz="1800" dirty="0" smtClean="0"/>
              <a:t>: </a:t>
            </a:r>
            <a:r>
              <a:rPr lang="el-GR" sz="1800" dirty="0" smtClean="0"/>
              <a:t>πως επιδρά μία συγκέντρωση στο επίπεδο τιμών;</a:t>
            </a:r>
          </a:p>
          <a:p>
            <a:r>
              <a:rPr lang="el-GR" sz="1800" dirty="0" smtClean="0"/>
              <a:t>2. Μεθοδολογία ανάλυσης</a:t>
            </a:r>
          </a:p>
          <a:p>
            <a:pPr lvl="1">
              <a:buFont typeface="Wingdings" pitchFamily="2" charset="2"/>
              <a:buChar char="Ø"/>
            </a:pPr>
            <a:r>
              <a:rPr lang="el-GR" sz="1800" dirty="0" smtClean="0"/>
              <a:t>Ανάλυση Μεριδίων αγοράς</a:t>
            </a:r>
          </a:p>
          <a:p>
            <a:pPr lvl="2">
              <a:buFont typeface="Wingdings" pitchFamily="2" charset="2"/>
              <a:buChar char="Ø"/>
            </a:pPr>
            <a:r>
              <a:rPr lang="el-GR" sz="1800" dirty="0" smtClean="0"/>
              <a:t>&gt; </a:t>
            </a:r>
            <a:r>
              <a:rPr lang="en-US" sz="1800" dirty="0" smtClean="0"/>
              <a:t>50% : </a:t>
            </a:r>
            <a:r>
              <a:rPr lang="el-GR" sz="1800" dirty="0" smtClean="0"/>
              <a:t>ένδειξη ΔΘ</a:t>
            </a:r>
            <a:endParaRPr lang="en-US" sz="1800" dirty="0" smtClean="0"/>
          </a:p>
          <a:p>
            <a:pPr lvl="2">
              <a:buFont typeface="Wingdings" pitchFamily="2" charset="2"/>
              <a:buChar char="Ø"/>
            </a:pPr>
            <a:r>
              <a:rPr lang="en-US" sz="1800" dirty="0" smtClean="0"/>
              <a:t>40 </a:t>
            </a:r>
            <a:r>
              <a:rPr lang="el-GR" sz="1800" dirty="0" smtClean="0"/>
              <a:t>-</a:t>
            </a:r>
            <a:r>
              <a:rPr lang="en-US" sz="1800" dirty="0" smtClean="0"/>
              <a:t> 50%: </a:t>
            </a:r>
            <a:r>
              <a:rPr lang="el-GR" sz="1800" dirty="0" smtClean="0"/>
              <a:t>πιθανόν προβληματικό</a:t>
            </a:r>
            <a:endParaRPr lang="en-US" sz="1800" dirty="0" smtClean="0"/>
          </a:p>
          <a:p>
            <a:pPr lvl="2">
              <a:buFont typeface="Wingdings" pitchFamily="2" charset="2"/>
              <a:buChar char="Ø"/>
            </a:pPr>
            <a:r>
              <a:rPr lang="el-GR" sz="1800" dirty="0" smtClean="0"/>
              <a:t>&lt;</a:t>
            </a:r>
            <a:r>
              <a:rPr lang="en-US" sz="1800" dirty="0" smtClean="0"/>
              <a:t> 40%: </a:t>
            </a:r>
            <a:r>
              <a:rPr lang="el-GR" sz="1800" dirty="0" smtClean="0"/>
              <a:t>τυπικά λιγότερο προβληματικό, αλλά όχι ασφαλές λιμάνι (</a:t>
            </a:r>
            <a:r>
              <a:rPr lang="en-US" sz="1800" dirty="0" smtClean="0"/>
              <a:t>safe </a:t>
            </a:r>
            <a:r>
              <a:rPr lang="en-US" sz="1800" dirty="0" err="1" smtClean="0"/>
              <a:t>harbour</a:t>
            </a:r>
            <a:r>
              <a:rPr lang="el-GR" sz="1800" dirty="0" smtClean="0"/>
              <a:t>)</a:t>
            </a:r>
            <a:endParaRPr lang="en-US" sz="1800" dirty="0" smtClean="0"/>
          </a:p>
          <a:p>
            <a:pPr lvl="2">
              <a:buFont typeface="Wingdings" pitchFamily="2" charset="2"/>
              <a:buChar char="Ø"/>
            </a:pPr>
            <a:r>
              <a:rPr lang="el-GR" sz="1800" dirty="0" smtClean="0"/>
              <a:t>&lt;</a:t>
            </a:r>
            <a:r>
              <a:rPr lang="en-US" sz="1800" dirty="0" smtClean="0"/>
              <a:t>25%: </a:t>
            </a:r>
            <a:r>
              <a:rPr lang="el-GR" sz="1800" dirty="0" smtClean="0"/>
              <a:t>τυπικά δεν υπάρχει πρόβλημα</a:t>
            </a:r>
            <a:endParaRPr lang="en-US" sz="1800" dirty="0" smtClean="0"/>
          </a:p>
          <a:p>
            <a:pPr lvl="1">
              <a:buFont typeface="Wingdings" pitchFamily="2" charset="2"/>
              <a:buChar char="Ø"/>
            </a:pPr>
            <a:r>
              <a:rPr lang="el-GR" sz="1800" dirty="0" smtClean="0"/>
              <a:t>Εμπόδια εισόδου</a:t>
            </a:r>
          </a:p>
          <a:p>
            <a:pPr lvl="1">
              <a:buFont typeface="Wingdings" pitchFamily="2" charset="2"/>
              <a:buChar char="Ø"/>
            </a:pPr>
            <a:r>
              <a:rPr lang="el-GR" sz="1800" dirty="0" smtClean="0"/>
              <a:t>Βαθμός εγγύτητας στον ανταγωνιστή</a:t>
            </a:r>
          </a:p>
          <a:p>
            <a:pPr lvl="2">
              <a:buFont typeface="Wingdings" pitchFamily="2" charset="2"/>
              <a:buChar char="Ø"/>
            </a:pPr>
            <a:r>
              <a:rPr lang="el-GR" sz="1800" dirty="0" smtClean="0"/>
              <a:t>Ομοιογενή </a:t>
            </a:r>
            <a:r>
              <a:rPr lang="en-GB" sz="1800" dirty="0" err="1" smtClean="0"/>
              <a:t>vs</a:t>
            </a:r>
            <a:r>
              <a:rPr lang="en-GB" sz="1800" dirty="0" smtClean="0"/>
              <a:t> </a:t>
            </a:r>
            <a:r>
              <a:rPr lang="el-GR" sz="1800" dirty="0" smtClean="0"/>
              <a:t>διαφοροποιημένα προϊόντα</a:t>
            </a:r>
            <a:endParaRPr lang="en-GB" sz="1800" dirty="0" smtClean="0"/>
          </a:p>
          <a:p>
            <a:pPr lvl="2">
              <a:buFont typeface="Wingdings" pitchFamily="2" charset="2"/>
              <a:buChar char="Ø"/>
            </a:pPr>
            <a:r>
              <a:rPr lang="el-GR" sz="1800" dirty="0" smtClean="0"/>
              <a:t>Βαθμός υποκατάστασης μεταξύ των μερών</a:t>
            </a:r>
            <a:endParaRPr lang="en-GB" sz="1800" dirty="0" smtClean="0"/>
          </a:p>
          <a:p>
            <a:pPr lvl="1">
              <a:buFont typeface="Wingdings" pitchFamily="2" charset="2"/>
              <a:buChar char="Ø"/>
            </a:pPr>
            <a:r>
              <a:rPr lang="el-GR" sz="1800" dirty="0" smtClean="0"/>
              <a:t>Αντισταθμιστική αγοραστική ισχύς</a:t>
            </a:r>
            <a:endParaRPr lang="nl-BE" sz="1800" dirty="0" smtClean="0"/>
          </a:p>
          <a:p>
            <a:pPr>
              <a:buNone/>
            </a:pPr>
            <a:endParaRPr lang="en-US" sz="1800" dirty="0" smtClean="0"/>
          </a:p>
          <a:p>
            <a:pPr lvl="1">
              <a:buNone/>
            </a:pPr>
            <a:endParaRPr lang="el-GR" sz="1800" dirty="0" smtClean="0"/>
          </a:p>
          <a:p>
            <a:pPr>
              <a:buNone/>
            </a:pPr>
            <a:r>
              <a:rPr lang="el-GR" sz="1800" dirty="0" smtClean="0"/>
              <a:t/>
            </a:r>
            <a:br>
              <a:rPr lang="el-GR" sz="1800" dirty="0" smtClean="0"/>
            </a:br>
            <a:endParaRPr lang="el-GR" sz="1800" dirty="0" smtClean="0"/>
          </a:p>
          <a:p>
            <a:endParaRPr lang="el-GR" sz="1800" dirty="0" smtClean="0"/>
          </a:p>
          <a:p>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34</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pPr marL="319088" lvl="0">
              <a:spcBef>
                <a:spcPts val="0"/>
              </a:spcBef>
            </a:pPr>
            <a:r>
              <a:rPr lang="el-GR" sz="2400" dirty="0" smtClean="0"/>
              <a:t/>
            </a:r>
            <a:br>
              <a:rPr lang="el-GR" sz="2400" dirty="0" smtClean="0"/>
            </a:br>
            <a:r>
              <a:rPr lang="el-GR" sz="2400" dirty="0" smtClean="0"/>
              <a:t>Μονομερείς επιπτώσεις (</a:t>
            </a:r>
            <a:r>
              <a:rPr lang="en-US" sz="2400" dirty="0" smtClean="0"/>
              <a:t>Unilateral effects) </a:t>
            </a:r>
            <a:r>
              <a:rPr lang="el-GR" sz="2400" dirty="0" smtClean="0"/>
              <a:t>σε οριζόντιες συγκεντρώσεις </a:t>
            </a:r>
            <a:r>
              <a:rPr lang="el-GR" sz="2400" dirty="0" smtClean="0"/>
              <a:t>(</a:t>
            </a:r>
            <a:r>
              <a:rPr lang="en-US" sz="2400" dirty="0" smtClean="0"/>
              <a:t>5</a:t>
            </a:r>
            <a:r>
              <a:rPr lang="el-GR" sz="2400" dirty="0" smtClean="0"/>
              <a:t>)</a:t>
            </a:r>
            <a:r>
              <a:rPr lang="el-GR" sz="2400" dirty="0" smtClean="0"/>
              <a:t/>
            </a:r>
            <a:br>
              <a:rPr lang="el-GR" sz="2400" dirty="0" smtClean="0"/>
            </a:br>
            <a:endParaRPr lang="el-GR" sz="2400" dirty="0"/>
          </a:p>
        </p:txBody>
      </p:sp>
      <p:sp>
        <p:nvSpPr>
          <p:cNvPr id="3" name="Content Placeholder 2"/>
          <p:cNvSpPr>
            <a:spLocks noGrp="1"/>
          </p:cNvSpPr>
          <p:nvPr>
            <p:ph idx="1"/>
          </p:nvPr>
        </p:nvSpPr>
        <p:spPr>
          <a:xfrm>
            <a:off x="612775" y="1600200"/>
            <a:ext cx="8153400" cy="4637112"/>
          </a:xfrm>
        </p:spPr>
        <p:txBody>
          <a:bodyPr/>
          <a:lstStyle/>
          <a:p>
            <a:r>
              <a:rPr lang="el-GR" sz="1800" dirty="0" smtClean="0"/>
              <a:t>3. Εργαλεία (ενδεικτικά) για την αξιολόγηση μονομερών επιπτώσεων</a:t>
            </a:r>
          </a:p>
          <a:p>
            <a:pPr lvl="1">
              <a:buFont typeface="Wingdings" pitchFamily="2" charset="2"/>
              <a:buChar char="Ø"/>
            </a:pPr>
            <a:r>
              <a:rPr lang="en-US" sz="1800" dirty="0" smtClean="0"/>
              <a:t>GUPPI</a:t>
            </a:r>
            <a:r>
              <a:rPr lang="el-GR" sz="1800" dirty="0" smtClean="0"/>
              <a:t> και </a:t>
            </a:r>
            <a:r>
              <a:rPr lang="en-US" sz="1800" dirty="0" smtClean="0"/>
              <a:t>IPR</a:t>
            </a:r>
            <a:r>
              <a:rPr lang="el-GR" sz="1800" dirty="0" smtClean="0"/>
              <a:t> και </a:t>
            </a:r>
            <a:r>
              <a:rPr lang="en-US" sz="1800" dirty="0" smtClean="0"/>
              <a:t>CPPI</a:t>
            </a:r>
            <a:endParaRPr lang="el-GR" sz="1800" dirty="0" smtClean="0"/>
          </a:p>
          <a:p>
            <a:pPr lvl="1">
              <a:buFont typeface="Wingdings" pitchFamily="2" charset="2"/>
              <a:buChar char="Ø"/>
            </a:pPr>
            <a:r>
              <a:rPr lang="el-GR" sz="1800" dirty="0" smtClean="0"/>
              <a:t>Προσομοίωση συγκέντρωσης (</a:t>
            </a:r>
            <a:r>
              <a:rPr lang="en-US" sz="1800" dirty="0" smtClean="0"/>
              <a:t>Merger Simulation)</a:t>
            </a:r>
          </a:p>
          <a:p>
            <a:pPr lvl="1">
              <a:buFont typeface="Wingdings" pitchFamily="2" charset="2"/>
              <a:buChar char="Ø"/>
            </a:pPr>
            <a:r>
              <a:rPr lang="el-GR" sz="1800" dirty="0" smtClean="0"/>
              <a:t>Ειδικές αγορές - </a:t>
            </a:r>
            <a:r>
              <a:rPr lang="en-US" sz="1800" dirty="0" smtClean="0"/>
              <a:t>Bidding markets</a:t>
            </a:r>
          </a:p>
          <a:p>
            <a:pPr lvl="1">
              <a:buNone/>
            </a:pPr>
            <a:endParaRPr lang="el-GR" sz="1800" dirty="0" smtClean="0"/>
          </a:p>
          <a:p>
            <a:pPr>
              <a:buNone/>
            </a:pPr>
            <a:r>
              <a:rPr lang="el-GR" sz="1800" dirty="0" smtClean="0"/>
              <a:t/>
            </a:r>
            <a:br>
              <a:rPr lang="el-GR" sz="1800" dirty="0" smtClean="0"/>
            </a:br>
            <a:endParaRPr lang="el-GR" sz="1800" dirty="0" smtClean="0"/>
          </a:p>
          <a:p>
            <a:endParaRPr lang="el-GR" sz="1800" dirty="0" smtClean="0"/>
          </a:p>
          <a:p>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35</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28600"/>
            <a:ext cx="7071320" cy="990600"/>
          </a:xfrm>
        </p:spPr>
        <p:txBody>
          <a:bodyPr/>
          <a:lstStyle/>
          <a:p>
            <a:r>
              <a:rPr lang="el-GR" sz="2400" dirty="0" smtClean="0"/>
              <a:t>Θεωρία μονομερών επιδράσεων συγκέντρωσης </a:t>
            </a:r>
            <a:br>
              <a:rPr lang="el-GR" sz="2400" dirty="0" smtClean="0"/>
            </a:br>
            <a:r>
              <a:rPr lang="el-GR" sz="2400" dirty="0" smtClean="0"/>
              <a:t>στο επίπεδο τιμών </a:t>
            </a:r>
            <a:r>
              <a:rPr lang="el-GR" sz="2400" dirty="0" smtClean="0"/>
              <a:t>(</a:t>
            </a:r>
            <a:r>
              <a:rPr lang="en-US" sz="2400" dirty="0" smtClean="0"/>
              <a:t>6</a:t>
            </a:r>
            <a:r>
              <a:rPr lang="el-GR" sz="2400" dirty="0" smtClean="0"/>
              <a:t>)</a:t>
            </a:r>
            <a:endParaRPr lang="en-US" sz="2400" dirty="0"/>
          </a:p>
        </p:txBody>
      </p:sp>
      <p:sp>
        <p:nvSpPr>
          <p:cNvPr id="3" name="Content Placeholder 2"/>
          <p:cNvSpPr>
            <a:spLocks noGrp="1"/>
          </p:cNvSpPr>
          <p:nvPr>
            <p:ph idx="1"/>
          </p:nvPr>
        </p:nvSpPr>
        <p:spPr/>
        <p:txBody>
          <a:bodyPr/>
          <a:lstStyle/>
          <a:p>
            <a:pPr marL="319088" lvl="1" indent="-319088">
              <a:spcBef>
                <a:spcPts val="700"/>
              </a:spcBef>
              <a:buClr>
                <a:schemeClr val="accent2"/>
              </a:buClr>
              <a:buSzPct val="60000"/>
              <a:buFont typeface="Wingdings" pitchFamily="2" charset="2"/>
              <a:buChar char=""/>
            </a:pPr>
            <a:r>
              <a:rPr lang="el-GR" sz="2000" dirty="0" smtClean="0">
                <a:cs typeface="Arial" pitchFamily="34" charset="0"/>
                <a:sym typeface="Wingdings" pitchFamily="2" charset="2"/>
              </a:rPr>
              <a:t>Προ συγκέντρωσης: Αύξηση τιμής </a:t>
            </a:r>
            <a:r>
              <a:rPr lang="en-GB" sz="2000" dirty="0" smtClean="0">
                <a:solidFill>
                  <a:schemeClr val="accent4"/>
                </a:solidFill>
                <a:cs typeface="Arial" pitchFamily="34" charset="0"/>
                <a:sym typeface="Wingdings" pitchFamily="2" charset="2"/>
              </a:rPr>
              <a:t></a:t>
            </a:r>
            <a:r>
              <a:rPr lang="el-GR" sz="2000" dirty="0" smtClean="0">
                <a:cs typeface="Arial" pitchFamily="34" charset="0"/>
                <a:sym typeface="Wingdings" pitchFamily="2" charset="2"/>
              </a:rPr>
              <a:t> απώλεια περιθωρίου κέρδους</a:t>
            </a:r>
            <a:endParaRPr lang="fr-BE" sz="2000" dirty="0" smtClean="0">
              <a:cs typeface="Arial" pitchFamily="34" charset="0"/>
            </a:endParaRPr>
          </a:p>
          <a:p>
            <a:endParaRPr lang="el-GR" b="1" dirty="0" smtClean="0"/>
          </a:p>
          <a:p>
            <a:endParaRPr lang="el-GR" b="1" dirty="0" smtClean="0"/>
          </a:p>
          <a:p>
            <a:endParaRPr lang="el-GR" b="1" dirty="0" smtClean="0"/>
          </a:p>
          <a:p>
            <a:endParaRPr lang="el-GR" b="1" dirty="0" smtClean="0"/>
          </a:p>
          <a:p>
            <a:endParaRPr lang="el-GR" b="1" dirty="0" smtClean="0"/>
          </a:p>
          <a:p>
            <a:endParaRPr lang="el-GR" b="1" dirty="0" smtClean="0"/>
          </a:p>
          <a:p>
            <a:pPr algn="just"/>
            <a:r>
              <a:rPr lang="el-GR" sz="2000" dirty="0" smtClean="0"/>
              <a:t>Η απώλεια μεγαλύτερη απ’ το όφελος, άλλως θα είχε ήδη πραγματοποιηθεί</a:t>
            </a:r>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36</a:t>
            </a:fld>
            <a:endParaRPr lang="el-GR"/>
          </a:p>
        </p:txBody>
      </p:sp>
      <p:sp>
        <p:nvSpPr>
          <p:cNvPr id="5" name="Rectangle 4"/>
          <p:cNvSpPr/>
          <p:nvPr/>
        </p:nvSpPr>
        <p:spPr>
          <a:xfrm>
            <a:off x="1374812" y="3635950"/>
            <a:ext cx="1650670" cy="1406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Rectangle 5"/>
          <p:cNvSpPr/>
          <p:nvPr/>
        </p:nvSpPr>
        <p:spPr>
          <a:xfrm>
            <a:off x="3027457" y="3790383"/>
            <a:ext cx="332509"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374812" y="3776543"/>
            <a:ext cx="1650670" cy="560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76786" y="4289093"/>
            <a:ext cx="1970322" cy="2375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73608" y="3764658"/>
            <a:ext cx="180172"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20962" y="3762693"/>
            <a:ext cx="1650670" cy="538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022937" y="4265343"/>
            <a:ext cx="1844451" cy="2474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678520" y="3750803"/>
            <a:ext cx="180172"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037749" y="3748839"/>
            <a:ext cx="1650670" cy="332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39724" y="4083312"/>
            <a:ext cx="1818967" cy="4156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hape 36"/>
          <p:cNvCxnSpPr>
            <a:stCxn id="6" idx="0"/>
            <a:endCxn id="9" idx="0"/>
          </p:cNvCxnSpPr>
          <p:nvPr/>
        </p:nvCxnSpPr>
        <p:spPr>
          <a:xfrm rot="5400000" flipH="1" flipV="1">
            <a:off x="4465841" y="2492530"/>
            <a:ext cx="25725" cy="2569982"/>
          </a:xfrm>
          <a:prstGeom prst="curvedConnector3">
            <a:avLst>
              <a:gd name="adj1" fmla="val 2050368"/>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hape 36"/>
          <p:cNvCxnSpPr>
            <a:stCxn id="6" idx="0"/>
            <a:endCxn id="12" idx="0"/>
          </p:cNvCxnSpPr>
          <p:nvPr/>
        </p:nvCxnSpPr>
        <p:spPr>
          <a:xfrm rot="5400000" flipH="1" flipV="1">
            <a:off x="5461369" y="1483146"/>
            <a:ext cx="39580" cy="4574894"/>
          </a:xfrm>
          <a:prstGeom prst="curvedConnector3">
            <a:avLst>
              <a:gd name="adj1" fmla="val 193770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19286" y="3576573"/>
            <a:ext cx="1258784" cy="276999"/>
          </a:xfrm>
          <a:prstGeom prst="rect">
            <a:avLst/>
          </a:prstGeom>
          <a:noFill/>
        </p:spPr>
        <p:txBody>
          <a:bodyPr wrap="square" rtlCol="0">
            <a:spAutoFit/>
          </a:bodyPr>
          <a:lstStyle/>
          <a:p>
            <a:r>
              <a:rPr lang="el-GR" sz="1200" b="1" dirty="0" smtClean="0">
                <a:solidFill>
                  <a:schemeClr val="bg1"/>
                </a:solidFill>
                <a:latin typeface="Arial" pitchFamily="34" charset="0"/>
                <a:cs typeface="Arial" pitchFamily="34" charset="0"/>
              </a:rPr>
              <a:t>Αύξηση Τιμής</a:t>
            </a:r>
            <a:endParaRPr lang="en-GB" sz="1200" b="1" dirty="0">
              <a:solidFill>
                <a:schemeClr val="bg1"/>
              </a:solidFill>
              <a:latin typeface="Arial" pitchFamily="34" charset="0"/>
              <a:cs typeface="Arial" pitchFamily="34" charset="0"/>
            </a:endParaRPr>
          </a:p>
        </p:txBody>
      </p:sp>
      <p:sp>
        <p:nvSpPr>
          <p:cNvPr id="18" name="TextBox 17"/>
          <p:cNvSpPr txBox="1"/>
          <p:nvPr/>
        </p:nvSpPr>
        <p:spPr>
          <a:xfrm>
            <a:off x="4932040" y="3140968"/>
            <a:ext cx="2448272" cy="276999"/>
          </a:xfrm>
          <a:prstGeom prst="rect">
            <a:avLst/>
          </a:prstGeom>
          <a:noFill/>
        </p:spPr>
        <p:txBody>
          <a:bodyPr wrap="square" rtlCol="0">
            <a:spAutoFit/>
          </a:bodyPr>
          <a:lstStyle/>
          <a:p>
            <a:r>
              <a:rPr lang="el-GR" sz="1200" b="1" dirty="0" smtClean="0">
                <a:latin typeface="Arial" pitchFamily="34" charset="0"/>
                <a:cs typeface="Arial" pitchFamily="34" charset="0"/>
              </a:rPr>
              <a:t>Απώλεια Κέρδους (προς Γ) </a:t>
            </a:r>
            <a:endParaRPr lang="en-GB" sz="1200" b="1" dirty="0">
              <a:latin typeface="Arial" pitchFamily="34" charset="0"/>
              <a:cs typeface="Arial" pitchFamily="34" charset="0"/>
            </a:endParaRPr>
          </a:p>
        </p:txBody>
      </p:sp>
      <p:sp>
        <p:nvSpPr>
          <p:cNvPr id="19" name="TextBox 18"/>
          <p:cNvSpPr txBox="1"/>
          <p:nvPr/>
        </p:nvSpPr>
        <p:spPr>
          <a:xfrm>
            <a:off x="1626163" y="4265344"/>
            <a:ext cx="1282535" cy="276999"/>
          </a:xfrm>
          <a:prstGeom prst="rect">
            <a:avLst/>
          </a:prstGeom>
          <a:noFill/>
        </p:spPr>
        <p:txBody>
          <a:bodyPr wrap="square" rtlCol="0">
            <a:spAutoFit/>
          </a:bodyPr>
          <a:lstStyle/>
          <a:p>
            <a:r>
              <a:rPr lang="el-GR" sz="1200" b="1" dirty="0" smtClean="0">
                <a:latin typeface="Arial" pitchFamily="34" charset="0"/>
                <a:cs typeface="Arial" pitchFamily="34" charset="0"/>
              </a:rPr>
              <a:t>Κόστος</a:t>
            </a:r>
            <a:endParaRPr lang="en-GB" sz="1200" b="1" dirty="0">
              <a:latin typeface="Arial" pitchFamily="34" charset="0"/>
              <a:cs typeface="Arial" pitchFamily="34" charset="0"/>
            </a:endParaRPr>
          </a:p>
        </p:txBody>
      </p:sp>
      <p:sp>
        <p:nvSpPr>
          <p:cNvPr id="20" name="TextBox 19"/>
          <p:cNvSpPr txBox="1"/>
          <p:nvPr/>
        </p:nvSpPr>
        <p:spPr>
          <a:xfrm>
            <a:off x="1978956" y="4681034"/>
            <a:ext cx="446818" cy="369332"/>
          </a:xfrm>
          <a:prstGeom prst="rect">
            <a:avLst/>
          </a:prstGeom>
          <a:noFill/>
        </p:spPr>
        <p:txBody>
          <a:bodyPr wrap="square" rtlCol="0">
            <a:spAutoFit/>
          </a:bodyPr>
          <a:lstStyle/>
          <a:p>
            <a:r>
              <a:rPr lang="el-GR" b="1" dirty="0" smtClean="0">
                <a:latin typeface="Arial" pitchFamily="34" charset="0"/>
                <a:cs typeface="Arial" pitchFamily="34" charset="0"/>
              </a:rPr>
              <a:t>Α</a:t>
            </a:r>
            <a:endParaRPr lang="en-GB" b="1" dirty="0">
              <a:latin typeface="Arial" pitchFamily="34" charset="0"/>
              <a:cs typeface="Arial" pitchFamily="34" charset="0"/>
            </a:endParaRPr>
          </a:p>
        </p:txBody>
      </p:sp>
      <p:sp>
        <p:nvSpPr>
          <p:cNvPr id="21" name="TextBox 20"/>
          <p:cNvSpPr txBox="1"/>
          <p:nvPr/>
        </p:nvSpPr>
        <p:spPr>
          <a:xfrm>
            <a:off x="6698911" y="4619679"/>
            <a:ext cx="464621" cy="369332"/>
          </a:xfrm>
          <a:prstGeom prst="rect">
            <a:avLst/>
          </a:prstGeom>
          <a:noFill/>
        </p:spPr>
        <p:txBody>
          <a:bodyPr wrap="square" rtlCol="0">
            <a:spAutoFit/>
          </a:bodyPr>
          <a:lstStyle/>
          <a:p>
            <a:r>
              <a:rPr lang="el-GR" b="1" dirty="0" smtClean="0">
                <a:latin typeface="Arial" pitchFamily="34" charset="0"/>
                <a:cs typeface="Arial" pitchFamily="34" charset="0"/>
              </a:rPr>
              <a:t>Γ</a:t>
            </a:r>
            <a:endParaRPr lang="en-GB" b="1" dirty="0">
              <a:latin typeface="Arial" pitchFamily="34" charset="0"/>
              <a:cs typeface="Arial" pitchFamily="34" charset="0"/>
            </a:endParaRPr>
          </a:p>
        </p:txBody>
      </p:sp>
      <p:sp>
        <p:nvSpPr>
          <p:cNvPr id="22" name="TextBox 21"/>
          <p:cNvSpPr txBox="1"/>
          <p:nvPr/>
        </p:nvSpPr>
        <p:spPr>
          <a:xfrm>
            <a:off x="4715260" y="4633533"/>
            <a:ext cx="532878" cy="369332"/>
          </a:xfrm>
          <a:prstGeom prst="rect">
            <a:avLst/>
          </a:prstGeom>
          <a:noFill/>
        </p:spPr>
        <p:txBody>
          <a:bodyPr wrap="square" rtlCol="0">
            <a:spAutoFit/>
          </a:bodyPr>
          <a:lstStyle/>
          <a:p>
            <a:r>
              <a:rPr lang="en-GB" b="1" dirty="0" smtClean="0">
                <a:latin typeface="Arial" pitchFamily="34" charset="0"/>
                <a:cs typeface="Arial" pitchFamily="34" charset="0"/>
              </a:rPr>
              <a:t>B</a:t>
            </a:r>
            <a:endParaRPr lang="en-GB" b="1" dirty="0">
              <a:latin typeface="Arial" pitchFamily="34" charset="0"/>
              <a:cs typeface="Arial" pitchFamily="34" charset="0"/>
            </a:endParaRPr>
          </a:p>
        </p:txBody>
      </p:sp>
      <p:sp>
        <p:nvSpPr>
          <p:cNvPr id="23" name="TextBox 22"/>
          <p:cNvSpPr txBox="1"/>
          <p:nvPr/>
        </p:nvSpPr>
        <p:spPr>
          <a:xfrm>
            <a:off x="3419872" y="3429000"/>
            <a:ext cx="2200160" cy="283568"/>
          </a:xfrm>
          <a:prstGeom prst="rect">
            <a:avLst/>
          </a:prstGeom>
          <a:noFill/>
        </p:spPr>
        <p:txBody>
          <a:bodyPr wrap="square" rtlCol="0">
            <a:spAutoFit/>
          </a:bodyPr>
          <a:lstStyle/>
          <a:p>
            <a:r>
              <a:rPr lang="el-GR" sz="1200" b="1" dirty="0" smtClean="0">
                <a:latin typeface="Arial" pitchFamily="34" charset="0"/>
                <a:cs typeface="Arial" pitchFamily="34" charset="0"/>
              </a:rPr>
              <a:t>Απώλεια κέρδους (προς </a:t>
            </a:r>
            <a:r>
              <a:rPr lang="en-GB" sz="1200" b="1" dirty="0" smtClean="0">
                <a:latin typeface="Arial" pitchFamily="34" charset="0"/>
                <a:cs typeface="Arial" pitchFamily="34" charset="0"/>
              </a:rPr>
              <a:t>B</a:t>
            </a:r>
            <a:r>
              <a:rPr lang="el-GR" sz="1200" b="1" dirty="0" smtClean="0">
                <a:latin typeface="Arial" pitchFamily="34" charset="0"/>
                <a:cs typeface="Arial" pitchFamily="34" charset="0"/>
              </a:rPr>
              <a:t>)</a:t>
            </a:r>
            <a:endParaRPr lang="en-GB" sz="1200" b="1" dirty="0">
              <a:latin typeface="Arial" pitchFamily="34" charset="0"/>
              <a:cs typeface="Arial" pitchFamily="34" charset="0"/>
            </a:endParaRPr>
          </a:p>
        </p:txBody>
      </p:sp>
      <p:pic>
        <p:nvPicPr>
          <p:cNvPr id="24" name="Picture 4" descr="logo"/>
          <p:cNvPicPr>
            <a:picLocks noChangeAspect="1" noChangeArrowheads="1"/>
          </p:cNvPicPr>
          <p:nvPr/>
        </p:nvPicPr>
        <p:blipFill>
          <a:blip r:embed="rId2" cstate="print"/>
          <a:srcRect/>
          <a:stretch>
            <a:fillRect/>
          </a:stretch>
        </p:blipFill>
        <p:spPr bwMode="auto">
          <a:xfrm>
            <a:off x="179512" y="260648"/>
            <a:ext cx="1331913" cy="7302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28600"/>
            <a:ext cx="6927304" cy="990600"/>
          </a:xfrm>
        </p:spPr>
        <p:txBody>
          <a:bodyPr/>
          <a:lstStyle/>
          <a:p>
            <a:r>
              <a:rPr lang="el-GR" sz="2400" dirty="0" smtClean="0"/>
              <a:t>Θεωρία μονομερών επιδράσεων συγκέντρωσης </a:t>
            </a:r>
            <a:br>
              <a:rPr lang="el-GR" sz="2400" dirty="0" smtClean="0"/>
            </a:br>
            <a:r>
              <a:rPr lang="el-GR" sz="2400" dirty="0" smtClean="0"/>
              <a:t>στο επίπεδο τιμών </a:t>
            </a:r>
            <a:r>
              <a:rPr lang="el-GR" sz="2400" dirty="0" smtClean="0"/>
              <a:t>(</a:t>
            </a:r>
            <a:r>
              <a:rPr lang="en-US" sz="2400" dirty="0" smtClean="0"/>
              <a:t>7</a:t>
            </a:r>
            <a:r>
              <a:rPr lang="el-GR" sz="2400" dirty="0" smtClean="0"/>
              <a:t>)</a:t>
            </a:r>
            <a:endParaRPr lang="en-US" sz="2400" dirty="0"/>
          </a:p>
        </p:txBody>
      </p:sp>
      <p:sp>
        <p:nvSpPr>
          <p:cNvPr id="3" name="Content Placeholder 2"/>
          <p:cNvSpPr>
            <a:spLocks noGrp="1"/>
          </p:cNvSpPr>
          <p:nvPr>
            <p:ph idx="1"/>
          </p:nvPr>
        </p:nvSpPr>
        <p:spPr>
          <a:xfrm>
            <a:off x="612775" y="1700808"/>
            <a:ext cx="8153400" cy="4425355"/>
          </a:xfrm>
        </p:spPr>
        <p:txBody>
          <a:bodyPr/>
          <a:lstStyle/>
          <a:p>
            <a:pPr marL="319088" lvl="1" indent="-319088">
              <a:spcBef>
                <a:spcPts val="700"/>
              </a:spcBef>
              <a:buClr>
                <a:schemeClr val="accent2"/>
              </a:buClr>
              <a:buSzPct val="60000"/>
              <a:buFont typeface="Wingdings" pitchFamily="2" charset="2"/>
              <a:buChar char=""/>
            </a:pPr>
            <a:r>
              <a:rPr lang="el-GR" sz="2000" dirty="0" smtClean="0">
                <a:cs typeface="Arial" pitchFamily="34" charset="0"/>
                <a:sym typeface="Wingdings" pitchFamily="2" charset="2"/>
              </a:rPr>
              <a:t>Πρώτη συνέπεια συγκέντρωσης:  Μερική ανάκτηση των απωλειών</a:t>
            </a:r>
            <a:endParaRPr lang="fr-BE" sz="2000" dirty="0" smtClean="0">
              <a:cs typeface="Arial" pitchFamily="34" charset="0"/>
            </a:endParaRPr>
          </a:p>
          <a:p>
            <a:endParaRPr lang="el-GR" dirty="0" smtClean="0"/>
          </a:p>
          <a:p>
            <a:endParaRPr lang="el-GR" dirty="0" smtClean="0"/>
          </a:p>
          <a:p>
            <a:endParaRPr lang="el-GR" dirty="0" smtClean="0"/>
          </a:p>
          <a:p>
            <a:endParaRPr lang="el-GR" dirty="0" smtClean="0"/>
          </a:p>
          <a:p>
            <a:endParaRPr lang="el-GR" dirty="0" smtClean="0"/>
          </a:p>
          <a:p>
            <a:endParaRPr lang="el-GR" sz="2000" dirty="0" smtClean="0"/>
          </a:p>
          <a:p>
            <a:r>
              <a:rPr lang="el-GR" sz="2000" dirty="0" smtClean="0"/>
              <a:t>Κίνητρο αύξησης τιμής εάν απώλεια κερδών είναι μικρότερη από το κέρδος (Β) συν κέρδος από αύξηση τιμής (Α)</a:t>
            </a: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37</a:t>
            </a:fld>
            <a:endParaRPr lang="el-GR"/>
          </a:p>
        </p:txBody>
      </p:sp>
      <p:sp>
        <p:nvSpPr>
          <p:cNvPr id="23" name="Rectangle 22"/>
          <p:cNvSpPr/>
          <p:nvPr/>
        </p:nvSpPr>
        <p:spPr>
          <a:xfrm>
            <a:off x="1403648" y="3212976"/>
            <a:ext cx="1650670" cy="2118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072464" y="3458096"/>
            <a:ext cx="332509"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419819" y="3444256"/>
            <a:ext cx="1650670" cy="50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421793" y="3933056"/>
            <a:ext cx="1971300" cy="261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718615" y="3432371"/>
            <a:ext cx="180172"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065969" y="3430406"/>
            <a:ext cx="1650670" cy="538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067944" y="3933056"/>
            <a:ext cx="1818967" cy="2474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723527" y="3418516"/>
            <a:ext cx="180172"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094631" y="3416552"/>
            <a:ext cx="1650670" cy="332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084731" y="3751025"/>
            <a:ext cx="1818967" cy="4156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hape 36"/>
          <p:cNvCxnSpPr>
            <a:stCxn id="24" idx="0"/>
            <a:endCxn id="30" idx="0"/>
          </p:cNvCxnSpPr>
          <p:nvPr/>
        </p:nvCxnSpPr>
        <p:spPr>
          <a:xfrm rot="5400000" flipH="1" flipV="1">
            <a:off x="5506376" y="1150859"/>
            <a:ext cx="39580" cy="4574894"/>
          </a:xfrm>
          <a:prstGeom prst="curvedConnector3">
            <a:avLst>
              <a:gd name="adj1" fmla="val 193770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64293" y="3220536"/>
            <a:ext cx="1258784" cy="461665"/>
          </a:xfrm>
          <a:prstGeom prst="rect">
            <a:avLst/>
          </a:prstGeom>
          <a:noFill/>
        </p:spPr>
        <p:txBody>
          <a:bodyPr wrap="square" rtlCol="0">
            <a:spAutoFit/>
          </a:bodyPr>
          <a:lstStyle/>
          <a:p>
            <a:r>
              <a:rPr lang="el-GR" sz="1200" b="1" dirty="0" smtClean="0">
                <a:solidFill>
                  <a:schemeClr val="bg1"/>
                </a:solidFill>
                <a:latin typeface="Arial" pitchFamily="34" charset="0"/>
                <a:cs typeface="Arial" pitchFamily="34" charset="0"/>
              </a:rPr>
              <a:t>Αύξηση Τιμής</a:t>
            </a:r>
            <a:endParaRPr lang="en-GB" sz="1200" b="1" dirty="0" smtClean="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p:txBody>
      </p:sp>
      <p:sp>
        <p:nvSpPr>
          <p:cNvPr id="35" name="TextBox 34"/>
          <p:cNvSpPr txBox="1"/>
          <p:nvPr/>
        </p:nvSpPr>
        <p:spPr>
          <a:xfrm>
            <a:off x="4386477" y="2358610"/>
            <a:ext cx="1757548" cy="276999"/>
          </a:xfrm>
          <a:prstGeom prst="rect">
            <a:avLst/>
          </a:prstGeom>
          <a:noFill/>
        </p:spPr>
        <p:txBody>
          <a:bodyPr wrap="square" rtlCol="0">
            <a:spAutoFit/>
          </a:bodyPr>
          <a:lstStyle/>
          <a:p>
            <a:r>
              <a:rPr lang="el-GR" sz="1200" b="1" dirty="0" smtClean="0">
                <a:latin typeface="Arial" pitchFamily="34" charset="0"/>
                <a:cs typeface="Arial" pitchFamily="34" charset="0"/>
              </a:rPr>
              <a:t>Απώλεια Κέρδους (Γ) </a:t>
            </a:r>
            <a:endParaRPr lang="en-GB" sz="1200" b="1" dirty="0">
              <a:latin typeface="Arial" pitchFamily="34" charset="0"/>
              <a:cs typeface="Arial" pitchFamily="34" charset="0"/>
            </a:endParaRPr>
          </a:p>
        </p:txBody>
      </p:sp>
      <p:sp>
        <p:nvSpPr>
          <p:cNvPr id="36" name="TextBox 35"/>
          <p:cNvSpPr txBox="1"/>
          <p:nvPr/>
        </p:nvSpPr>
        <p:spPr>
          <a:xfrm>
            <a:off x="1647419" y="3933055"/>
            <a:ext cx="1282535" cy="461665"/>
          </a:xfrm>
          <a:prstGeom prst="rect">
            <a:avLst/>
          </a:prstGeom>
          <a:noFill/>
        </p:spPr>
        <p:txBody>
          <a:bodyPr wrap="square" rtlCol="0">
            <a:spAutoFit/>
          </a:bodyPr>
          <a:lstStyle/>
          <a:p>
            <a:r>
              <a:rPr lang="el-GR" sz="1200" b="1" dirty="0" smtClean="0">
                <a:latin typeface="Arial" pitchFamily="34" charset="0"/>
                <a:cs typeface="Arial" pitchFamily="34" charset="0"/>
              </a:rPr>
              <a:t>Κόστος</a:t>
            </a:r>
            <a:endParaRPr lang="en-GB" sz="1200" b="1" dirty="0" smtClean="0">
              <a:latin typeface="Arial" pitchFamily="34" charset="0"/>
              <a:cs typeface="Arial" pitchFamily="34" charset="0"/>
            </a:endParaRPr>
          </a:p>
          <a:p>
            <a:endParaRPr lang="en-GB" sz="1200" b="1" dirty="0">
              <a:latin typeface="Arial" pitchFamily="34" charset="0"/>
              <a:cs typeface="Arial" pitchFamily="34" charset="0"/>
            </a:endParaRPr>
          </a:p>
        </p:txBody>
      </p:sp>
      <p:sp>
        <p:nvSpPr>
          <p:cNvPr id="37" name="TextBox 36"/>
          <p:cNvSpPr txBox="1"/>
          <p:nvPr/>
        </p:nvSpPr>
        <p:spPr>
          <a:xfrm>
            <a:off x="1778048" y="4514954"/>
            <a:ext cx="676894" cy="369332"/>
          </a:xfrm>
          <a:prstGeom prst="rect">
            <a:avLst/>
          </a:prstGeom>
          <a:noFill/>
        </p:spPr>
        <p:txBody>
          <a:bodyPr wrap="square" rtlCol="0">
            <a:spAutoFit/>
          </a:bodyPr>
          <a:lstStyle/>
          <a:p>
            <a:r>
              <a:rPr lang="en-GB" b="1" dirty="0" smtClean="0">
                <a:latin typeface="Arial" pitchFamily="34" charset="0"/>
                <a:cs typeface="Arial" pitchFamily="34" charset="0"/>
              </a:rPr>
              <a:t>A</a:t>
            </a:r>
            <a:endParaRPr lang="en-GB" b="1" dirty="0">
              <a:latin typeface="Arial" pitchFamily="34" charset="0"/>
              <a:cs typeface="Arial" pitchFamily="34" charset="0"/>
            </a:endParaRPr>
          </a:p>
        </p:txBody>
      </p:sp>
      <p:sp>
        <p:nvSpPr>
          <p:cNvPr id="38" name="TextBox 37"/>
          <p:cNvSpPr txBox="1"/>
          <p:nvPr/>
        </p:nvSpPr>
        <p:spPr>
          <a:xfrm>
            <a:off x="6728079" y="4453599"/>
            <a:ext cx="676894" cy="369332"/>
          </a:xfrm>
          <a:prstGeom prst="rect">
            <a:avLst/>
          </a:prstGeom>
          <a:noFill/>
        </p:spPr>
        <p:txBody>
          <a:bodyPr wrap="square" rtlCol="0">
            <a:spAutoFit/>
          </a:bodyPr>
          <a:lstStyle/>
          <a:p>
            <a:r>
              <a:rPr lang="el-GR" b="1" dirty="0" smtClean="0">
                <a:latin typeface="Arial" pitchFamily="34" charset="0"/>
                <a:cs typeface="Arial" pitchFamily="34" charset="0"/>
              </a:rPr>
              <a:t>Γ</a:t>
            </a:r>
            <a:endParaRPr lang="en-GB" dirty="0">
              <a:latin typeface="Arial" pitchFamily="34" charset="0"/>
              <a:cs typeface="Arial" pitchFamily="34" charset="0"/>
            </a:endParaRPr>
          </a:p>
        </p:txBody>
      </p:sp>
      <p:sp>
        <p:nvSpPr>
          <p:cNvPr id="39" name="TextBox 38"/>
          <p:cNvSpPr txBox="1"/>
          <p:nvPr/>
        </p:nvSpPr>
        <p:spPr>
          <a:xfrm>
            <a:off x="4600412" y="4467453"/>
            <a:ext cx="676894" cy="369332"/>
          </a:xfrm>
          <a:prstGeom prst="rect">
            <a:avLst/>
          </a:prstGeom>
          <a:noFill/>
        </p:spPr>
        <p:txBody>
          <a:bodyPr wrap="square" rtlCol="0">
            <a:spAutoFit/>
          </a:bodyPr>
          <a:lstStyle/>
          <a:p>
            <a:r>
              <a:rPr lang="en-GB" b="1" dirty="0" smtClean="0">
                <a:latin typeface="Arial" pitchFamily="34" charset="0"/>
                <a:cs typeface="Arial" pitchFamily="34" charset="0"/>
              </a:rPr>
              <a:t>B</a:t>
            </a:r>
            <a:endParaRPr lang="en-GB" b="1" dirty="0">
              <a:latin typeface="Arial" pitchFamily="34" charset="0"/>
              <a:cs typeface="Arial" pitchFamily="34" charset="0"/>
            </a:endParaRPr>
          </a:p>
        </p:txBody>
      </p:sp>
      <p:sp>
        <p:nvSpPr>
          <p:cNvPr id="40" name="Oval 39"/>
          <p:cNvSpPr/>
          <p:nvPr/>
        </p:nvSpPr>
        <p:spPr>
          <a:xfrm>
            <a:off x="1433664" y="4360577"/>
            <a:ext cx="4073236" cy="665018"/>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 descr="logo"/>
          <p:cNvPicPr>
            <a:picLocks noChangeAspect="1" noChangeArrowheads="1"/>
          </p:cNvPicPr>
          <p:nvPr/>
        </p:nvPicPr>
        <p:blipFill>
          <a:blip r:embed="rId2" cstate="print"/>
          <a:srcRect/>
          <a:stretch>
            <a:fillRect/>
          </a:stretch>
        </p:blipFill>
        <p:spPr bwMode="auto">
          <a:xfrm>
            <a:off x="107504" y="260648"/>
            <a:ext cx="1331913" cy="7302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28600"/>
            <a:ext cx="6423248" cy="990600"/>
          </a:xfrm>
        </p:spPr>
        <p:txBody>
          <a:bodyPr/>
          <a:lstStyle/>
          <a:p>
            <a:r>
              <a:rPr lang="el-GR" sz="2400" dirty="0" smtClean="0"/>
              <a:t>Θεωρία μονομερών επιδράσεων συγκέντρωσης </a:t>
            </a:r>
            <a:br>
              <a:rPr lang="el-GR" sz="2400" dirty="0" smtClean="0"/>
            </a:br>
            <a:r>
              <a:rPr lang="el-GR" sz="2400" dirty="0" smtClean="0"/>
              <a:t>στο επίπεδο τιμών </a:t>
            </a:r>
            <a:r>
              <a:rPr lang="el-GR" sz="2400" dirty="0" smtClean="0"/>
              <a:t>(</a:t>
            </a:r>
            <a:r>
              <a:rPr lang="en-US" sz="2400" dirty="0" smtClean="0"/>
              <a:t>8</a:t>
            </a:r>
            <a:r>
              <a:rPr lang="el-GR" sz="2400" dirty="0" smtClean="0"/>
              <a:t>) </a:t>
            </a:r>
            <a:endParaRPr lang="en-US" sz="2400" dirty="0"/>
          </a:p>
        </p:txBody>
      </p:sp>
      <p:sp>
        <p:nvSpPr>
          <p:cNvPr id="3" name="Content Placeholder 2"/>
          <p:cNvSpPr>
            <a:spLocks noGrp="1"/>
          </p:cNvSpPr>
          <p:nvPr>
            <p:ph idx="1"/>
          </p:nvPr>
        </p:nvSpPr>
        <p:spPr/>
        <p:txBody>
          <a:bodyPr/>
          <a:lstStyle/>
          <a:p>
            <a:r>
              <a:rPr lang="el-GR" sz="2000" dirty="0" smtClean="0"/>
              <a:t>Δεύτερη (αντίρροπη) συνέπεια </a:t>
            </a:r>
            <a:r>
              <a:rPr lang="el-GR" sz="2000" dirty="0" smtClean="0">
                <a:cs typeface="Arial" pitchFamily="34" charset="0"/>
                <a:sym typeface="Wingdings" pitchFamily="2" charset="2"/>
              </a:rPr>
              <a:t>συγκέντρωσης:  </a:t>
            </a:r>
            <a:r>
              <a:rPr lang="el-GR" sz="2000" dirty="0" err="1" smtClean="0">
                <a:cs typeface="Arial" pitchFamily="34" charset="0"/>
                <a:sym typeface="Wingdings" pitchFamily="2" charset="2"/>
              </a:rPr>
              <a:t>Αποτελεσματικότητες</a:t>
            </a:r>
            <a:endParaRPr lang="el-GR" sz="2000" dirty="0" smtClean="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endParaRPr lang="el-GR" sz="2000" dirty="0" smtClean="0">
              <a:latin typeface="Arial" pitchFamily="34" charset="0"/>
              <a:cs typeface="Arial" pitchFamily="34" charset="0"/>
              <a:sym typeface="Wingdings" pitchFamily="2" charset="2"/>
            </a:endParaRPr>
          </a:p>
          <a:p>
            <a:r>
              <a:rPr lang="el-GR" sz="2000" dirty="0" err="1" smtClean="0">
                <a:cs typeface="Arial" pitchFamily="34" charset="0"/>
                <a:sym typeface="Wingdings" pitchFamily="2" charset="2"/>
              </a:rPr>
              <a:t>Αποτελεσματικότητες</a:t>
            </a:r>
            <a:r>
              <a:rPr lang="el-GR" sz="2000" dirty="0" smtClean="0">
                <a:cs typeface="Arial" pitchFamily="34" charset="0"/>
                <a:sym typeface="Wingdings" pitchFamily="2" charset="2"/>
              </a:rPr>
              <a:t> </a:t>
            </a:r>
            <a:r>
              <a:rPr lang="en-GB" sz="2000" dirty="0" smtClean="0">
                <a:solidFill>
                  <a:schemeClr val="accent4"/>
                </a:solidFill>
                <a:cs typeface="Arial" pitchFamily="34" charset="0"/>
                <a:sym typeface="Wingdings" pitchFamily="2" charset="2"/>
              </a:rPr>
              <a:t></a:t>
            </a:r>
            <a:r>
              <a:rPr lang="el-GR" sz="2000" dirty="0" smtClean="0">
                <a:cs typeface="Arial" pitchFamily="34" charset="0"/>
                <a:sym typeface="Wingdings" pitchFamily="2" charset="2"/>
              </a:rPr>
              <a:t> αύξηση περιθωρίου κέρδους </a:t>
            </a:r>
            <a:r>
              <a:rPr lang="en-GB" sz="2000" dirty="0" smtClean="0">
                <a:solidFill>
                  <a:schemeClr val="accent4"/>
                </a:solidFill>
                <a:cs typeface="Arial" pitchFamily="34" charset="0"/>
                <a:sym typeface="Wingdings" pitchFamily="2" charset="2"/>
              </a:rPr>
              <a:t></a:t>
            </a:r>
            <a:r>
              <a:rPr lang="el-GR" sz="2000" dirty="0" smtClean="0">
                <a:solidFill>
                  <a:schemeClr val="accent4"/>
                </a:solidFill>
                <a:cs typeface="Arial" pitchFamily="34" charset="0"/>
                <a:sym typeface="Wingdings" pitchFamily="2" charset="2"/>
              </a:rPr>
              <a:t> οι χαμένες μονάδες προϊόντος είναι πιο «πολύτιμες» </a:t>
            </a:r>
            <a:r>
              <a:rPr lang="en-GB" sz="2000" dirty="0" smtClean="0">
                <a:solidFill>
                  <a:schemeClr val="accent4"/>
                </a:solidFill>
                <a:cs typeface="Arial" pitchFamily="34" charset="0"/>
                <a:sym typeface="Wingdings" pitchFamily="2" charset="2"/>
              </a:rPr>
              <a:t></a:t>
            </a:r>
            <a:r>
              <a:rPr lang="el-GR" sz="2000" dirty="0" smtClean="0">
                <a:solidFill>
                  <a:schemeClr val="accent4"/>
                </a:solidFill>
                <a:cs typeface="Arial" pitchFamily="34" charset="0"/>
                <a:sym typeface="Wingdings" pitchFamily="2" charset="2"/>
              </a:rPr>
              <a:t> αντικίνητρο για αύξηση της τιμής</a:t>
            </a:r>
            <a:endParaRPr lang="el-GR" sz="2000" dirty="0" smtClean="0">
              <a:cs typeface="Arial" pitchFamily="34" charset="0"/>
              <a:sym typeface="Wingdings" pitchFamily="2" charset="2"/>
            </a:endParaRPr>
          </a:p>
          <a:p>
            <a:endParaRPr lang="el-GR" sz="2000" dirty="0" smtClean="0"/>
          </a:p>
          <a:p>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38</a:t>
            </a:fld>
            <a:endParaRPr lang="el-GR"/>
          </a:p>
        </p:txBody>
      </p:sp>
      <p:sp>
        <p:nvSpPr>
          <p:cNvPr id="30" name="Rectangle 29"/>
          <p:cNvSpPr/>
          <p:nvPr/>
        </p:nvSpPr>
        <p:spPr>
          <a:xfrm>
            <a:off x="2987824" y="2996952"/>
            <a:ext cx="348845"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347053" y="3055120"/>
            <a:ext cx="1731765" cy="548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349027" y="3603297"/>
            <a:ext cx="1998837" cy="185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645850" y="3055110"/>
            <a:ext cx="189024"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993203" y="3053144"/>
            <a:ext cx="1731765" cy="550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995179" y="3603296"/>
            <a:ext cx="1872965" cy="1857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650762" y="3029380"/>
            <a:ext cx="189024" cy="736270"/>
          </a:xfrm>
          <a:prstGeom prst="rect">
            <a:avLst/>
          </a:prstGeom>
          <a:solidFill>
            <a:srgbClr val="FCB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6021865" y="3027416"/>
            <a:ext cx="1731765" cy="332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011966" y="3361889"/>
            <a:ext cx="1800394" cy="4156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1634031" y="3555794"/>
            <a:ext cx="1345544" cy="461665"/>
          </a:xfrm>
          <a:prstGeom prst="rect">
            <a:avLst/>
          </a:prstGeom>
          <a:noFill/>
        </p:spPr>
        <p:txBody>
          <a:bodyPr wrap="square" rtlCol="0">
            <a:spAutoFit/>
          </a:bodyPr>
          <a:lstStyle/>
          <a:p>
            <a:r>
              <a:rPr lang="el-GR" sz="1200" b="1" dirty="0" smtClean="0">
                <a:latin typeface="Arial" pitchFamily="34" charset="0"/>
                <a:cs typeface="Arial" pitchFamily="34" charset="0"/>
              </a:rPr>
              <a:t>Κόστος</a:t>
            </a:r>
            <a:endParaRPr lang="en-GB" sz="1200" b="1" dirty="0" smtClean="0">
              <a:latin typeface="Arial" pitchFamily="34" charset="0"/>
              <a:cs typeface="Arial" pitchFamily="34" charset="0"/>
            </a:endParaRPr>
          </a:p>
          <a:p>
            <a:endParaRPr lang="en-GB" sz="1200" b="1" dirty="0">
              <a:latin typeface="Arial" pitchFamily="34" charset="0"/>
              <a:cs typeface="Arial" pitchFamily="34" charset="0"/>
            </a:endParaRPr>
          </a:p>
        </p:txBody>
      </p:sp>
      <p:sp>
        <p:nvSpPr>
          <p:cNvPr id="40" name="TextBox 39"/>
          <p:cNvSpPr txBox="1"/>
          <p:nvPr/>
        </p:nvSpPr>
        <p:spPr>
          <a:xfrm>
            <a:off x="1800284" y="4422693"/>
            <a:ext cx="710149" cy="369332"/>
          </a:xfrm>
          <a:prstGeom prst="rect">
            <a:avLst/>
          </a:prstGeom>
          <a:noFill/>
        </p:spPr>
        <p:txBody>
          <a:bodyPr wrap="square" rtlCol="0">
            <a:spAutoFit/>
          </a:bodyPr>
          <a:lstStyle/>
          <a:p>
            <a:r>
              <a:rPr lang="en-GB" b="1" dirty="0" smtClean="0">
                <a:latin typeface="Arial" pitchFamily="34" charset="0"/>
                <a:cs typeface="Arial" pitchFamily="34" charset="0"/>
              </a:rPr>
              <a:t>A</a:t>
            </a:r>
            <a:endParaRPr lang="en-GB" b="1" dirty="0">
              <a:latin typeface="Arial" pitchFamily="34" charset="0"/>
              <a:cs typeface="Arial" pitchFamily="34" charset="0"/>
            </a:endParaRPr>
          </a:p>
        </p:txBody>
      </p:sp>
      <p:sp>
        <p:nvSpPr>
          <p:cNvPr id="41" name="TextBox 40"/>
          <p:cNvSpPr txBox="1"/>
          <p:nvPr/>
        </p:nvSpPr>
        <p:spPr>
          <a:xfrm>
            <a:off x="6750315" y="4361338"/>
            <a:ext cx="710149" cy="369332"/>
          </a:xfrm>
          <a:prstGeom prst="rect">
            <a:avLst/>
          </a:prstGeom>
          <a:noFill/>
        </p:spPr>
        <p:txBody>
          <a:bodyPr wrap="square" rtlCol="0">
            <a:spAutoFit/>
          </a:bodyPr>
          <a:lstStyle/>
          <a:p>
            <a:r>
              <a:rPr lang="el-GR" b="1" dirty="0" smtClean="0">
                <a:latin typeface="Arial" pitchFamily="34" charset="0"/>
                <a:cs typeface="Arial" pitchFamily="34" charset="0"/>
              </a:rPr>
              <a:t>Γ</a:t>
            </a:r>
            <a:endParaRPr lang="en-GB" b="1" dirty="0">
              <a:latin typeface="Arial" pitchFamily="34" charset="0"/>
              <a:cs typeface="Arial" pitchFamily="34" charset="0"/>
            </a:endParaRPr>
          </a:p>
        </p:txBody>
      </p:sp>
      <p:sp>
        <p:nvSpPr>
          <p:cNvPr id="42" name="TextBox 41"/>
          <p:cNvSpPr txBox="1"/>
          <p:nvPr/>
        </p:nvSpPr>
        <p:spPr>
          <a:xfrm>
            <a:off x="4622648" y="4375192"/>
            <a:ext cx="710149" cy="369332"/>
          </a:xfrm>
          <a:prstGeom prst="rect">
            <a:avLst/>
          </a:prstGeom>
          <a:noFill/>
        </p:spPr>
        <p:txBody>
          <a:bodyPr wrap="square" rtlCol="0">
            <a:spAutoFit/>
          </a:bodyPr>
          <a:lstStyle/>
          <a:p>
            <a:r>
              <a:rPr lang="en-GB" b="1" dirty="0" smtClean="0">
                <a:latin typeface="Arial" pitchFamily="34" charset="0"/>
                <a:cs typeface="Arial" pitchFamily="34" charset="0"/>
              </a:rPr>
              <a:t>B</a:t>
            </a:r>
            <a:endParaRPr lang="en-GB" b="1" dirty="0">
              <a:latin typeface="Arial" pitchFamily="34" charset="0"/>
              <a:cs typeface="Arial" pitchFamily="34" charset="0"/>
            </a:endParaRPr>
          </a:p>
        </p:txBody>
      </p:sp>
      <p:sp>
        <p:nvSpPr>
          <p:cNvPr id="43" name="Oval 42"/>
          <p:cNvSpPr/>
          <p:nvPr/>
        </p:nvSpPr>
        <p:spPr>
          <a:xfrm>
            <a:off x="1455901" y="4268316"/>
            <a:ext cx="4273348" cy="66501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331640" y="2852936"/>
            <a:ext cx="1731765" cy="199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1515277" y="2832509"/>
            <a:ext cx="1320626" cy="461665"/>
          </a:xfrm>
          <a:prstGeom prst="rect">
            <a:avLst/>
          </a:prstGeom>
          <a:noFill/>
        </p:spPr>
        <p:txBody>
          <a:bodyPr wrap="square" rtlCol="0">
            <a:spAutoFit/>
          </a:bodyPr>
          <a:lstStyle/>
          <a:p>
            <a:r>
              <a:rPr lang="el-GR" sz="1200" b="1" dirty="0" smtClean="0">
                <a:solidFill>
                  <a:schemeClr val="bg1"/>
                </a:solidFill>
                <a:latin typeface="Arial" pitchFamily="34" charset="0"/>
                <a:cs typeface="Arial" pitchFamily="34" charset="0"/>
              </a:rPr>
              <a:t>Αύξηση Τιμής</a:t>
            </a:r>
            <a:endParaRPr lang="en-GB" sz="1200" b="1" dirty="0" smtClean="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p:txBody>
      </p:sp>
      <p:cxnSp>
        <p:nvCxnSpPr>
          <p:cNvPr id="46" name="Straight Arrow Connector 45"/>
          <p:cNvCxnSpPr>
            <a:stCxn id="33" idx="0"/>
          </p:cNvCxnSpPr>
          <p:nvPr/>
        </p:nvCxnSpPr>
        <p:spPr>
          <a:xfrm>
            <a:off x="5740362" y="3055110"/>
            <a:ext cx="2532" cy="500684"/>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59070" y="3817053"/>
            <a:ext cx="1644554" cy="276999"/>
          </a:xfrm>
          <a:prstGeom prst="rect">
            <a:avLst/>
          </a:prstGeom>
          <a:noFill/>
        </p:spPr>
        <p:txBody>
          <a:bodyPr wrap="square" rtlCol="0">
            <a:spAutoFit/>
          </a:bodyPr>
          <a:lstStyle/>
          <a:p>
            <a:r>
              <a:rPr lang="el-GR" sz="1200" b="1" dirty="0" smtClean="0">
                <a:latin typeface="Arial" pitchFamily="34" charset="0"/>
                <a:cs typeface="Arial" pitchFamily="34" charset="0"/>
              </a:rPr>
              <a:t>Μείωση Κόστους</a:t>
            </a:r>
            <a:endParaRPr lang="en-GB" sz="1200" b="1" dirty="0">
              <a:latin typeface="Arial" pitchFamily="34" charset="0"/>
              <a:cs typeface="Arial" pitchFamily="34" charset="0"/>
            </a:endParaRPr>
          </a:p>
        </p:txBody>
      </p:sp>
      <p:cxnSp>
        <p:nvCxnSpPr>
          <p:cNvPr id="48" name="Straight Arrow Connector 47"/>
          <p:cNvCxnSpPr/>
          <p:nvPr/>
        </p:nvCxnSpPr>
        <p:spPr>
          <a:xfrm>
            <a:off x="3203848" y="3068960"/>
            <a:ext cx="7302" cy="747092"/>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79703" y="2641395"/>
            <a:ext cx="1856353" cy="276999"/>
          </a:xfrm>
          <a:prstGeom prst="rect">
            <a:avLst/>
          </a:prstGeom>
          <a:noFill/>
        </p:spPr>
        <p:txBody>
          <a:bodyPr wrap="square" rtlCol="0">
            <a:spAutoFit/>
          </a:bodyPr>
          <a:lstStyle/>
          <a:p>
            <a:r>
              <a:rPr lang="el-GR" sz="1200" b="1" dirty="0" smtClean="0">
                <a:latin typeface="Arial" pitchFamily="34" charset="0"/>
                <a:cs typeface="Arial" pitchFamily="34" charset="0"/>
              </a:rPr>
              <a:t>Αύξηση περιθωρίου</a:t>
            </a:r>
            <a:endParaRPr lang="en-GB" sz="1200" b="1" dirty="0">
              <a:latin typeface="Arial" pitchFamily="34" charset="0"/>
              <a:cs typeface="Arial" pitchFamily="34" charset="0"/>
            </a:endParaRPr>
          </a:p>
        </p:txBody>
      </p:sp>
      <p:cxnSp>
        <p:nvCxnSpPr>
          <p:cNvPr id="50" name="Straight Arrow Connector 49"/>
          <p:cNvCxnSpPr>
            <a:stCxn id="49" idx="1"/>
          </p:cNvCxnSpPr>
          <p:nvPr/>
        </p:nvCxnSpPr>
        <p:spPr>
          <a:xfrm flipH="1">
            <a:off x="3213451" y="2779895"/>
            <a:ext cx="166252" cy="229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745366" y="2783899"/>
            <a:ext cx="961902" cy="213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235521" y="3615965"/>
            <a:ext cx="78" cy="212635"/>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951008" y="3637736"/>
            <a:ext cx="78" cy="212635"/>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4" descr="logo"/>
          <p:cNvPicPr>
            <a:picLocks noChangeAspect="1" noChangeArrowheads="1"/>
          </p:cNvPicPr>
          <p:nvPr/>
        </p:nvPicPr>
        <p:blipFill>
          <a:blip r:embed="rId2" cstate="print"/>
          <a:srcRect/>
          <a:stretch>
            <a:fillRect/>
          </a:stretch>
        </p:blipFill>
        <p:spPr bwMode="auto">
          <a:xfrm>
            <a:off x="179512" y="188640"/>
            <a:ext cx="1331913" cy="730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28600"/>
            <a:ext cx="6711280" cy="990600"/>
          </a:xfrm>
        </p:spPr>
        <p:txBody>
          <a:bodyPr/>
          <a:lstStyle/>
          <a:p>
            <a:r>
              <a:rPr lang="el-GR" sz="2400" dirty="0" smtClean="0"/>
              <a:t>Χρήσιμοι δείκτες για την εκτίμηση των μονομερών επιπτώσεων της συγκέντρωσης </a:t>
            </a:r>
            <a:r>
              <a:rPr lang="el-GR" sz="2400" dirty="0" smtClean="0"/>
              <a:t>(</a:t>
            </a:r>
            <a:r>
              <a:rPr lang="en-US" sz="2400" dirty="0" smtClean="0"/>
              <a:t>9</a:t>
            </a:r>
            <a:r>
              <a:rPr lang="el-GR" sz="2400" dirty="0" smtClean="0"/>
              <a:t>)</a:t>
            </a:r>
            <a:endParaRPr lang="en-US" sz="2400" dirty="0"/>
          </a:p>
        </p:txBody>
      </p:sp>
      <p:sp>
        <p:nvSpPr>
          <p:cNvPr id="3" name="Content Placeholder 2"/>
          <p:cNvSpPr>
            <a:spLocks noGrp="1"/>
          </p:cNvSpPr>
          <p:nvPr>
            <p:ph idx="1"/>
          </p:nvPr>
        </p:nvSpPr>
        <p:spPr/>
        <p:txBody>
          <a:bodyPr/>
          <a:lstStyle/>
          <a:p>
            <a:r>
              <a:rPr lang="el-GR" sz="2800" dirty="0" smtClean="0"/>
              <a:t>Συντελεστής Εκτροπής (</a:t>
            </a:r>
            <a:r>
              <a:rPr lang="en-US" sz="2800" dirty="0" smtClean="0"/>
              <a:t>diversion ratio)</a:t>
            </a:r>
            <a:endParaRPr lang="el-GR" sz="2800" dirty="0" smtClean="0"/>
          </a:p>
          <a:p>
            <a:pPr lvl="1" algn="just"/>
            <a:r>
              <a:rPr lang="el-GR" sz="2000" b="1" dirty="0" smtClean="0"/>
              <a:t>Ορισμός</a:t>
            </a:r>
            <a:r>
              <a:rPr lang="el-GR" sz="2000" dirty="0" smtClean="0"/>
              <a:t>: το μέρος της μειωμένης ζητούμενης ποσότητας του προϊόντος/υπηρεσίας μιας επιχείρησης λόγω αύξησης της τιμής του/της, που «μεταφέρεται» σε άλλη δραστηριοποιούμενη στην ίδια σχετική αγορά επιχείρηση</a:t>
            </a:r>
          </a:p>
          <a:p>
            <a:pPr lvl="1"/>
            <a:r>
              <a:rPr lang="el-GR" sz="2000" dirty="0" smtClean="0"/>
              <a:t>Όσο πιο υψηλή είναι η τιμή του συντελεστή: </a:t>
            </a:r>
          </a:p>
          <a:p>
            <a:pPr lvl="2"/>
            <a:r>
              <a:rPr lang="el-GR" sz="1500" dirty="0" smtClean="0"/>
              <a:t>τόσο πιο στενά υποκατάστατα είναι τα εξεταζόμενα προϊόντα ή τουλάχιστον αντιμετωπίζονται ως τέτοια από τους καταναλωτές</a:t>
            </a:r>
          </a:p>
          <a:p>
            <a:pPr lvl="2"/>
            <a:r>
              <a:rPr lang="el-GR" sz="1500" dirty="0" smtClean="0"/>
              <a:t>τόσο πιο πιθανό είναι τα αποτελέσματα της συγκέντρωσης στον ανταγωνισμό να είναι σημαντικά (υψηλό κίνητρο αύξησης της τιμής)</a:t>
            </a:r>
          </a:p>
          <a:p>
            <a:pPr lvl="1"/>
            <a:r>
              <a:rPr lang="el-GR" sz="2000" dirty="0" smtClean="0"/>
              <a:t>Τύπος:</a:t>
            </a:r>
          </a:p>
          <a:p>
            <a:pPr lvl="1">
              <a:spcBef>
                <a:spcPts val="2400"/>
              </a:spcBef>
            </a:pPr>
            <a:r>
              <a:rPr lang="el-GR" sz="2000" dirty="0" smtClean="0"/>
              <a:t>Γίνεται δεκτό ότι η σχέση δίνεται και ως </a:t>
            </a:r>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39</a:t>
            </a:fld>
            <a:endParaRPr lang="el-GR"/>
          </a:p>
        </p:txBody>
      </p:sp>
      <p:graphicFrame>
        <p:nvGraphicFramePr>
          <p:cNvPr id="1027" name="Object 3"/>
          <p:cNvGraphicFramePr>
            <a:graphicFrameLocks noChangeAspect="1"/>
          </p:cNvGraphicFramePr>
          <p:nvPr/>
        </p:nvGraphicFramePr>
        <p:xfrm>
          <a:off x="5652120" y="5373216"/>
          <a:ext cx="1656184" cy="720080"/>
        </p:xfrm>
        <a:graphic>
          <a:graphicData uri="http://schemas.openxmlformats.org/presentationml/2006/ole">
            <p:oleObj spid="_x0000_s149506" name="Equation" r:id="rId3" imgW="888840" imgH="431640" progId="Equation.3">
              <p:embed/>
            </p:oleObj>
          </a:graphicData>
        </a:graphic>
      </p:graphicFrame>
      <p:graphicFrame>
        <p:nvGraphicFramePr>
          <p:cNvPr id="1028" name="Object 4"/>
          <p:cNvGraphicFramePr>
            <a:graphicFrameLocks noChangeAspect="1"/>
          </p:cNvGraphicFramePr>
          <p:nvPr/>
        </p:nvGraphicFramePr>
        <p:xfrm>
          <a:off x="2483768" y="4797152"/>
          <a:ext cx="1944216" cy="648072"/>
        </p:xfrm>
        <a:graphic>
          <a:graphicData uri="http://schemas.openxmlformats.org/presentationml/2006/ole">
            <p:oleObj spid="_x0000_s149507" name="Equation" r:id="rId4" imgW="723600" imgH="444240" progId="Equation.3">
              <p:embed/>
            </p:oleObj>
          </a:graphicData>
        </a:graphic>
      </p:graphicFrame>
      <p:pic>
        <p:nvPicPr>
          <p:cNvPr id="8" name="Picture 4" descr="logo"/>
          <p:cNvPicPr>
            <a:picLocks noChangeAspect="1" noChangeArrowheads="1"/>
          </p:cNvPicPr>
          <p:nvPr/>
        </p:nvPicPr>
        <p:blipFill>
          <a:blip r:embed="rId5" cstate="print"/>
          <a:srcRect/>
          <a:stretch>
            <a:fillRect/>
          </a:stretch>
        </p:blipFill>
        <p:spPr bwMode="auto">
          <a:xfrm>
            <a:off x="107504" y="188640"/>
            <a:ext cx="1331913" cy="730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600" dirty="0" smtClean="0"/>
              <a:t>Οριοθέτηση Σχετικών Αγορών (2)</a:t>
            </a:r>
            <a:endParaRPr lang="el-GR" sz="3600" dirty="0"/>
          </a:p>
        </p:txBody>
      </p:sp>
      <p:sp>
        <p:nvSpPr>
          <p:cNvPr id="3" name="Content Placeholder 2"/>
          <p:cNvSpPr>
            <a:spLocks noGrp="1"/>
          </p:cNvSpPr>
          <p:nvPr>
            <p:ph idx="1"/>
          </p:nvPr>
        </p:nvSpPr>
        <p:spPr/>
        <p:txBody>
          <a:bodyPr/>
          <a:lstStyle/>
          <a:p>
            <a:pPr>
              <a:buFont typeface="Wingdings" pitchFamily="2" charset="2"/>
              <a:buChar char="q"/>
            </a:pPr>
            <a:r>
              <a:rPr lang="el-GR" sz="2000" dirty="0" smtClean="0"/>
              <a:t>Τι σημαίνει Σχετικές Αγορές για τις Συγκεντρώσεις:</a:t>
            </a:r>
          </a:p>
          <a:p>
            <a:pPr lvl="1">
              <a:buFont typeface="Wingdings" pitchFamily="2" charset="2"/>
              <a:buChar char="q"/>
            </a:pPr>
            <a:r>
              <a:rPr lang="el-GR" sz="2000" dirty="0" smtClean="0"/>
              <a:t>Οι αγορές της επιχείρησης-στόχου</a:t>
            </a:r>
          </a:p>
          <a:p>
            <a:pPr lvl="1">
              <a:buFont typeface="Wingdings" pitchFamily="2" charset="2"/>
              <a:buChar char="q"/>
            </a:pPr>
            <a:r>
              <a:rPr lang="el-GR" sz="2000" dirty="0" smtClean="0"/>
              <a:t>Οι καθέτως συνδεόμενες αγορές της </a:t>
            </a:r>
            <a:r>
              <a:rPr lang="el-GR" sz="2000" dirty="0" err="1" smtClean="0"/>
              <a:t>εξαγοράζουσας</a:t>
            </a:r>
            <a:endParaRPr lang="el-GR" sz="2000" dirty="0" smtClean="0"/>
          </a:p>
          <a:p>
            <a:pPr lvl="1">
              <a:buFont typeface="Wingdings" pitchFamily="2" charset="2"/>
              <a:buChar char="q"/>
            </a:pPr>
            <a:r>
              <a:rPr lang="el-GR" sz="2000" dirty="0" smtClean="0"/>
              <a:t>Οι  διαγωνίως συνδεόμενες αγορές της </a:t>
            </a:r>
            <a:r>
              <a:rPr lang="el-GR" sz="2000" dirty="0" err="1" smtClean="0"/>
              <a:t>εξαγοράζουσας</a:t>
            </a:r>
            <a:endParaRPr lang="el-GR" sz="2000" dirty="0" smtClean="0"/>
          </a:p>
          <a:p>
            <a:pPr lvl="1" algn="just">
              <a:buFont typeface="Wingdings" pitchFamily="2" charset="2"/>
              <a:buChar char="q"/>
            </a:pPr>
            <a:r>
              <a:rPr lang="el-GR" sz="2000" dirty="0" smtClean="0"/>
              <a:t>Λοιπές αγορές της </a:t>
            </a:r>
            <a:r>
              <a:rPr lang="el-GR" sz="2000" dirty="0" err="1" smtClean="0"/>
              <a:t>εξαγοράζουσας</a:t>
            </a:r>
            <a:r>
              <a:rPr lang="el-GR" sz="2000" dirty="0" smtClean="0"/>
              <a:t>: απλή αναφορά χωρίς ρητό ορισμό, αναποτελεσματική η απόδειξη της προφανούς έλλειψης αιτιώδους συνάφειας της πράξης με τις επικρατούσες ανταγωνιστικές συνθήκες σε άσχετη αγορά</a:t>
            </a:r>
          </a:p>
          <a:p>
            <a:pPr marL="87313" indent="0" algn="just">
              <a:buFont typeface="Arial" pitchFamily="34" charset="0"/>
              <a:buChar char="•"/>
            </a:pPr>
            <a:endParaRPr lang="el-GR"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927304" cy="990600"/>
          </a:xfrm>
        </p:spPr>
        <p:txBody>
          <a:bodyPr/>
          <a:lstStyle/>
          <a:p>
            <a:r>
              <a:rPr lang="el-GR" sz="2400" dirty="0" smtClean="0"/>
              <a:t>Χρήσιμοι δείκτες για την εκτίμηση των </a:t>
            </a:r>
            <a:br>
              <a:rPr lang="el-GR" sz="2400" dirty="0" smtClean="0"/>
            </a:br>
            <a:r>
              <a:rPr lang="el-GR" sz="2400" dirty="0" smtClean="0"/>
              <a:t>μονομερών επιπτώσεων της συγκέντρωσης </a:t>
            </a:r>
            <a:r>
              <a:rPr lang="el-GR" sz="2400" dirty="0" smtClean="0"/>
              <a:t>(</a:t>
            </a:r>
            <a:r>
              <a:rPr lang="en-US" sz="2400" dirty="0" smtClean="0"/>
              <a:t>10</a:t>
            </a:r>
            <a:r>
              <a:rPr lang="el-GR" sz="2400" dirty="0" smtClean="0"/>
              <a:t>)</a:t>
            </a:r>
            <a:endParaRPr lang="en-US" sz="2400" dirty="0"/>
          </a:p>
        </p:txBody>
      </p:sp>
      <p:sp>
        <p:nvSpPr>
          <p:cNvPr id="3" name="Content Placeholder 2"/>
          <p:cNvSpPr>
            <a:spLocks noGrp="1"/>
          </p:cNvSpPr>
          <p:nvPr>
            <p:ph idx="1"/>
          </p:nvPr>
        </p:nvSpPr>
        <p:spPr>
          <a:xfrm>
            <a:off x="611560" y="1556792"/>
            <a:ext cx="8153400" cy="4525963"/>
          </a:xfrm>
        </p:spPr>
        <p:txBody>
          <a:bodyPr/>
          <a:lstStyle/>
          <a:p>
            <a:r>
              <a:rPr lang="el-GR" sz="2800" dirty="0" smtClean="0"/>
              <a:t>Δείκτης Ακαθάριστης Αυξητικής Πίεσης επί της Τιμής (</a:t>
            </a:r>
            <a:r>
              <a:rPr lang="el-GR" sz="2800" dirty="0" err="1" smtClean="0"/>
              <a:t>Gross</a:t>
            </a:r>
            <a:r>
              <a:rPr lang="el-GR" sz="2800" dirty="0" smtClean="0"/>
              <a:t> </a:t>
            </a:r>
            <a:r>
              <a:rPr lang="el-GR" sz="2800" dirty="0" err="1" smtClean="0"/>
              <a:t>Upward</a:t>
            </a:r>
            <a:r>
              <a:rPr lang="el-GR" sz="2800" dirty="0" smtClean="0"/>
              <a:t> </a:t>
            </a:r>
            <a:r>
              <a:rPr lang="el-GR" sz="2800" dirty="0" err="1" smtClean="0"/>
              <a:t>Pricing</a:t>
            </a:r>
            <a:r>
              <a:rPr lang="el-GR" sz="2800" dirty="0" smtClean="0"/>
              <a:t> </a:t>
            </a:r>
            <a:r>
              <a:rPr lang="el-GR" sz="2800" dirty="0" err="1" smtClean="0"/>
              <a:t>Pressure</a:t>
            </a:r>
            <a:r>
              <a:rPr lang="el-GR" sz="2800" dirty="0" smtClean="0"/>
              <a:t> </a:t>
            </a:r>
            <a:r>
              <a:rPr lang="el-GR" sz="2800" dirty="0" err="1" smtClean="0"/>
              <a:t>Index</a:t>
            </a:r>
            <a:r>
              <a:rPr lang="el-GR" sz="2800" dirty="0" smtClean="0"/>
              <a:t>)</a:t>
            </a:r>
          </a:p>
          <a:p>
            <a:pPr>
              <a:spcBef>
                <a:spcPts val="1200"/>
              </a:spcBef>
              <a:buNone/>
            </a:pPr>
            <a:r>
              <a:rPr lang="el-GR" dirty="0" smtClean="0"/>
              <a:t>				   , όπου</a:t>
            </a:r>
          </a:p>
          <a:p>
            <a:pPr lvl="0">
              <a:buClr>
                <a:srgbClr val="90C6F6"/>
              </a:buClr>
            </a:pPr>
            <a:r>
              <a:rPr lang="el-GR" sz="2800" dirty="0" smtClean="0"/>
              <a:t>Δείκτης Ενδεικτικής Αύξησης της Τιμής (</a:t>
            </a:r>
            <a:r>
              <a:rPr lang="el-GR" sz="2800" dirty="0" err="1" smtClean="0"/>
              <a:t>Illustrative</a:t>
            </a:r>
            <a:r>
              <a:rPr lang="el-GR" sz="2800" dirty="0" smtClean="0"/>
              <a:t> </a:t>
            </a:r>
            <a:r>
              <a:rPr lang="el-GR" sz="2800" dirty="0" err="1" smtClean="0"/>
              <a:t>Price</a:t>
            </a:r>
            <a:r>
              <a:rPr lang="el-GR" sz="2800" dirty="0" smtClean="0"/>
              <a:t> </a:t>
            </a:r>
            <a:r>
              <a:rPr lang="el-GR" sz="2800" dirty="0" err="1" smtClean="0"/>
              <a:t>Rise</a:t>
            </a:r>
            <a:r>
              <a:rPr lang="el-GR" sz="2800" dirty="0" smtClean="0"/>
              <a:t>)</a:t>
            </a:r>
          </a:p>
          <a:p>
            <a:pPr lvl="0">
              <a:buClr>
                <a:srgbClr val="90C6F6"/>
              </a:buClr>
              <a:buNone/>
            </a:pPr>
            <a:r>
              <a:rPr lang="el-GR" dirty="0" smtClean="0">
                <a:solidFill>
                  <a:srgbClr val="000000"/>
                </a:solidFill>
              </a:rPr>
              <a:t>					και </a:t>
            </a:r>
            <a:endParaRPr lang="el-GR" dirty="0" smtClean="0"/>
          </a:p>
          <a:p>
            <a:pPr lvl="0">
              <a:spcBef>
                <a:spcPts val="3000"/>
              </a:spcBef>
              <a:buClr>
                <a:srgbClr val="90C6F6"/>
              </a:buClr>
            </a:pPr>
            <a:r>
              <a:rPr lang="el-GR" sz="2800" dirty="0" smtClean="0"/>
              <a:t>Αν </a:t>
            </a:r>
            <a:r>
              <a:rPr lang="en-US" sz="2800" b="1" dirty="0" smtClean="0"/>
              <a:t>GUPPI&gt;</a:t>
            </a:r>
            <a:r>
              <a:rPr lang="el-GR" sz="2800" b="1" dirty="0" smtClean="0"/>
              <a:t>10%</a:t>
            </a:r>
            <a:r>
              <a:rPr lang="en-US" sz="2800" b="1" dirty="0" smtClean="0"/>
              <a:t> </a:t>
            </a:r>
            <a:r>
              <a:rPr lang="el-GR" sz="2800" dirty="0" smtClean="0"/>
              <a:t>ή </a:t>
            </a:r>
            <a:r>
              <a:rPr lang="en-US" sz="2800" b="1" dirty="0" smtClean="0"/>
              <a:t>IPR&gt;5%</a:t>
            </a:r>
            <a:r>
              <a:rPr lang="en-US" sz="2800" dirty="0" smtClean="0"/>
              <a:t>, </a:t>
            </a:r>
            <a:r>
              <a:rPr lang="el-GR" sz="2800" dirty="0" smtClean="0"/>
              <a:t>υπάρχουν ενδείξεις ότι η υπό κρίση συγκέντρωση θα επιφέρει αυξήσεις επί των τιμών των σχετικών προϊόντων/υπηρεσιών</a:t>
            </a:r>
          </a:p>
          <a:p>
            <a:pPr lvl="0">
              <a:buClr>
                <a:srgbClr val="90C6F6"/>
              </a:buClr>
              <a:buNone/>
            </a:pPr>
            <a:r>
              <a:rPr lang="el-GR" dirty="0" smtClean="0">
                <a:solidFill>
                  <a:srgbClr val="000000"/>
                </a:solidFill>
              </a:rPr>
              <a:t>					</a:t>
            </a:r>
          </a:p>
          <a:p>
            <a:pPr lvl="0">
              <a:buClr>
                <a:srgbClr val="90C6F6"/>
              </a:buClr>
              <a:buNone/>
            </a:pPr>
            <a:endParaRPr lang="el-GR" dirty="0" smtClean="0">
              <a:solidFill>
                <a:srgbClr val="00000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40</a:t>
            </a:fld>
            <a:endParaRPr lang="el-G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2420888"/>
            <a:ext cx="2088232" cy="648072"/>
          </a:xfrm>
          <a:prstGeom prst="rect">
            <a:avLst/>
          </a:prstGeom>
          <a:noFill/>
        </p:spPr>
      </p:pic>
      <p:sp>
        <p:nvSpPr>
          <p:cNvPr id="2051" name="Rectangle 3"/>
          <p:cNvSpPr>
            <a:spLocks noChangeArrowheads="1"/>
          </p:cNvSpPr>
          <p:nvPr/>
        </p:nvSpPr>
        <p:spPr bwMode="auto">
          <a:xfrm>
            <a:off x="-180528" y="76470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88024" y="2420888"/>
            <a:ext cx="3456384" cy="792088"/>
          </a:xfrm>
          <a:prstGeom prst="rect">
            <a:avLst/>
          </a:prstGeom>
          <a:noFill/>
        </p:spPr>
      </p:pic>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1640" y="4005064"/>
            <a:ext cx="2808312" cy="792088"/>
          </a:xfrm>
          <a:prstGeom prst="rect">
            <a:avLst/>
          </a:prstGeom>
          <a:noFill/>
        </p:spPr>
      </p:pic>
      <p:sp>
        <p:nvSpPr>
          <p:cNvPr id="2056" name="Rectangle 8"/>
          <p:cNvSpPr>
            <a:spLocks noChangeArrowheads="1"/>
          </p:cNvSpPr>
          <p:nvPr/>
        </p:nvSpPr>
        <p:spPr bwMode="auto">
          <a:xfrm>
            <a:off x="285720" y="107154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76056" y="3933056"/>
            <a:ext cx="3096344" cy="936104"/>
          </a:xfrm>
          <a:prstGeom prst="rect">
            <a:avLst/>
          </a:prstGeom>
          <a:noFill/>
        </p:spPr>
      </p:pic>
      <p:pic>
        <p:nvPicPr>
          <p:cNvPr id="15" name="Picture 4" descr="logo"/>
          <p:cNvPicPr>
            <a:picLocks noChangeAspect="1" noChangeArrowheads="1"/>
          </p:cNvPicPr>
          <p:nvPr/>
        </p:nvPicPr>
        <p:blipFill>
          <a:blip r:embed="rId6" cstate="print"/>
          <a:srcRect/>
          <a:stretch>
            <a:fillRect/>
          </a:stretch>
        </p:blipFill>
        <p:spPr bwMode="auto">
          <a:xfrm>
            <a:off x="179512" y="0"/>
            <a:ext cx="1331913" cy="7302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1800" dirty="0" smtClean="0"/>
              <a:t/>
            </a:r>
            <a:br>
              <a:rPr lang="el-GR" sz="1800" dirty="0" smtClean="0"/>
            </a:br>
            <a:r>
              <a:rPr lang="el-GR" sz="1800" dirty="0" smtClean="0"/>
              <a:t/>
            </a:r>
            <a:br>
              <a:rPr lang="el-GR" sz="1800" dirty="0" smtClean="0"/>
            </a:br>
            <a:r>
              <a:rPr lang="el-GR" sz="2400" dirty="0" smtClean="0"/>
              <a:t>Παράδειγμα: ΜΥΘΟΣ  ΖΥΘΟΠΟΙΪΑ ΑΕ (ΜΥΘΟΣ) - ΟΛΥΜΠΙΑΚΗ ΖΥΘΟΠΟΙΪΑ (ΦΙΞ) ΕΑ 606/2015 (1)</a:t>
            </a:r>
            <a:r>
              <a:rPr lang="el-GR" dirty="0" smtClean="0"/>
              <a:t/>
            </a:r>
            <a:br>
              <a:rPr lang="el-GR" dirty="0" smtClean="0"/>
            </a:br>
            <a:endParaRPr lang="el-GR" dirty="0"/>
          </a:p>
        </p:txBody>
      </p:sp>
      <p:sp>
        <p:nvSpPr>
          <p:cNvPr id="3" name="Content Placeholder 2"/>
          <p:cNvSpPr>
            <a:spLocks noGrp="1"/>
          </p:cNvSpPr>
          <p:nvPr>
            <p:ph idx="1"/>
          </p:nvPr>
        </p:nvSpPr>
        <p:spPr/>
        <p:txBody>
          <a:bodyPr/>
          <a:lstStyle/>
          <a:p>
            <a:pPr lvl="0"/>
            <a:endParaRPr lang="el-GR" dirty="0" smtClean="0"/>
          </a:p>
          <a:p>
            <a:pPr lvl="0"/>
            <a:r>
              <a:rPr lang="el-GR" dirty="0" smtClean="0"/>
              <a:t>ΜΥΘΟΣ  ΖΥΘΟΠΟΙΪΑ ΑΕ (ΜΥΘΟΣ)</a:t>
            </a:r>
          </a:p>
          <a:p>
            <a:pPr>
              <a:buNone/>
            </a:pPr>
            <a:r>
              <a:rPr lang="el-GR" sz="1800" dirty="0" smtClean="0"/>
              <a:t>	Mythos, Kaiser, και Henninger / Carlsberg, Corona Extra, Guinness, Kilkenny, Grimbergen, Schneider Weisse</a:t>
            </a:r>
          </a:p>
          <a:p>
            <a:pPr lvl="0"/>
            <a:r>
              <a:rPr lang="el-GR" dirty="0" smtClean="0"/>
              <a:t>ΟΛΥΜΠΙΑΚΗ ΖΥΘΟΠΟΙΪΑ (ΦΙΞ)</a:t>
            </a:r>
          </a:p>
          <a:p>
            <a:pPr lvl="0">
              <a:buNone/>
            </a:pPr>
            <a:r>
              <a:rPr lang="el-GR" sz="1800" dirty="0" smtClean="0"/>
              <a:t>	FIX Hellas, FIX Dark και FIX Royale</a:t>
            </a:r>
          </a:p>
          <a:p>
            <a:pPr lvl="0"/>
            <a:r>
              <a:rPr lang="en-US" dirty="0" smtClean="0"/>
              <a:t>CARLSBERG BREWERIES A/S</a:t>
            </a:r>
            <a:endParaRPr lang="el-GR" dirty="0" smtClean="0"/>
          </a:p>
          <a:p>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41</a:t>
            </a:fld>
            <a:endParaRPr lang="el-GR" dirty="0"/>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ΜΥΘΟΣ  ΖΥΘΟΠΟΙΪΑ ΑΕ (ΜΥΘΟΣ) - ΟΛΥΜΠΙΑΚΗ ΖΥΘΟΠΟΙΪΑ (ΦΙΞ) ΕΑ 606/2015 (</a:t>
            </a:r>
            <a:r>
              <a:rPr lang="en-US" sz="2400" dirty="0" smtClean="0">
                <a:solidFill>
                  <a:srgbClr val="073763"/>
                </a:solidFill>
              </a:rPr>
              <a:t>2</a:t>
            </a:r>
            <a:r>
              <a:rPr lang="el-GR" sz="2400" dirty="0" smtClean="0">
                <a:solidFill>
                  <a:srgbClr val="073763"/>
                </a:solidFill>
              </a:rPr>
              <a:t>)</a:t>
            </a: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42</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12" name="TextBox 11"/>
          <p:cNvSpPr txBox="1"/>
          <p:nvPr/>
        </p:nvSpPr>
        <p:spPr>
          <a:xfrm>
            <a:off x="4932040" y="4581128"/>
            <a:ext cx="3096344" cy="1384995"/>
          </a:xfrm>
          <a:prstGeom prst="rect">
            <a:avLst/>
          </a:prstGeom>
          <a:noFill/>
        </p:spPr>
        <p:txBody>
          <a:bodyPr wrap="square" rtlCol="0">
            <a:spAutoFit/>
          </a:bodyPr>
          <a:lstStyle/>
          <a:p>
            <a:r>
              <a:rPr lang="el-GR" sz="1200" b="1" i="1" dirty="0" smtClean="0"/>
              <a:t>ΕΖΑ</a:t>
            </a:r>
            <a:endParaRPr lang="el-GR" sz="1200" dirty="0" smtClean="0"/>
          </a:p>
          <a:p>
            <a:pPr algn="just"/>
            <a:r>
              <a:rPr lang="el-GR" sz="1200" i="1" dirty="0" smtClean="0"/>
              <a:t>«Θα διαμορφωθεί δεσπόζουσα θέση από τις δύο πολυεθνικές εταιρείες που θα τους επιτρέπει να επηρεάζουν τη διάρθρωση της αγοράς. Λόγω της ίδια της παρουσίας των πολυεθνικών επιχειρήσεων αυτών, ο ανταγωνισμός είναι ήδη εξασθενημένος» </a:t>
            </a:r>
            <a:endParaRPr lang="el-GR" sz="1200" dirty="0"/>
          </a:p>
        </p:txBody>
      </p:sp>
      <p:sp>
        <p:nvSpPr>
          <p:cNvPr id="13" name="TextBox 12"/>
          <p:cNvSpPr txBox="1"/>
          <p:nvPr/>
        </p:nvSpPr>
        <p:spPr>
          <a:xfrm>
            <a:off x="1403648" y="1628800"/>
            <a:ext cx="5472608" cy="1015663"/>
          </a:xfrm>
          <a:prstGeom prst="rect">
            <a:avLst/>
          </a:prstGeom>
          <a:noFill/>
        </p:spPr>
        <p:txBody>
          <a:bodyPr wrap="square" rtlCol="0">
            <a:spAutoFit/>
          </a:bodyPr>
          <a:lstStyle/>
          <a:p>
            <a:pPr algn="ctr"/>
            <a:r>
              <a:rPr lang="el-GR" sz="1200" b="1" i="1" dirty="0" smtClean="0"/>
              <a:t>Γενικός Προβληματισμός </a:t>
            </a:r>
            <a:endParaRPr lang="el-GR" sz="1200" dirty="0" smtClean="0"/>
          </a:p>
          <a:p>
            <a:pPr algn="just"/>
            <a:r>
              <a:rPr lang="el-GR" sz="1200" i="1" dirty="0" smtClean="0"/>
              <a:t>Η αγορά θα παρουσιάζει χαρακτηριστικά ολιγοπωλίου, καθόσον θα δραστηριοποιούνται δύο εταιρίες (η ΑΖ και η ενιαία οντότητα) με μερίδιο περίπου [75-85]% και το μερίδιο των περισσότερων από τους λοιπούς ανταγωνιστές δεν θα υπερβαίνει το [0-5]% </a:t>
            </a:r>
            <a:endParaRPr lang="el-GR" sz="1200" dirty="0"/>
          </a:p>
        </p:txBody>
      </p:sp>
      <p:sp>
        <p:nvSpPr>
          <p:cNvPr id="17" name="Rectangle 14"/>
          <p:cNvSpPr>
            <a:spLocks noChangeArrowheads="1"/>
          </p:cNvSpPr>
          <p:nvPr/>
        </p:nvSpPr>
        <p:spPr bwMode="auto">
          <a:xfrm rot="20278629">
            <a:off x="812500" y="4058166"/>
            <a:ext cx="3270550" cy="1384995"/>
          </a:xfrm>
          <a:prstGeom prst="rect">
            <a:avLst/>
          </a:prstGeom>
          <a:noFill/>
          <a:ln w="9525">
            <a:noFill/>
            <a:miter lim="800000"/>
            <a:headEnd/>
            <a:tailEnd/>
          </a:ln>
        </p:spPr>
        <p:txBody>
          <a:bodyPr wrap="square">
            <a:spAutoFit/>
          </a:bodyPr>
          <a:lstStyle/>
          <a:p>
            <a:r>
              <a:rPr lang="el-GR" sz="1200" b="1" i="1" dirty="0" smtClean="0"/>
              <a:t>Α Ζ</a:t>
            </a:r>
            <a:endParaRPr lang="el-GR" sz="1200" dirty="0" smtClean="0"/>
          </a:p>
          <a:p>
            <a:pPr algn="just"/>
            <a:r>
              <a:rPr lang="el-GR" sz="1200" b="1" i="1" dirty="0" smtClean="0"/>
              <a:t>«</a:t>
            </a:r>
            <a:r>
              <a:rPr lang="el-GR" sz="1200" i="1" dirty="0" smtClean="0"/>
              <a:t>Το χαρτοφυλάκιο της ΜΥΘΟΣ ΖΥΘΟΠΟΙΙΑ πλέον αυξάνεται με ένα δυνατό σήμα, ενώ ταυτόχρονα οι οικονομικές δυνατότητες της </a:t>
            </a:r>
            <a:r>
              <a:rPr lang="el-GR" sz="1200" i="1" dirty="0" err="1" smtClean="0"/>
              <a:t>Carlsberg</a:t>
            </a:r>
            <a:r>
              <a:rPr lang="el-GR" sz="1200" i="1" dirty="0" smtClean="0"/>
              <a:t> μπορούν να δώσουν ακόμη μεγαλύτερη ώθηση στο νέο αυτό χαρτοφυλάκιο»</a:t>
            </a:r>
            <a:endParaRPr lang="de-DE" sz="1200" b="1" dirty="0"/>
          </a:p>
        </p:txBody>
      </p:sp>
      <p:sp>
        <p:nvSpPr>
          <p:cNvPr id="19" name="Text Box 6"/>
          <p:cNvSpPr txBox="1">
            <a:spLocks noChangeArrowheads="1"/>
          </p:cNvSpPr>
          <p:nvPr/>
        </p:nvSpPr>
        <p:spPr bwMode="auto">
          <a:xfrm rot="702630">
            <a:off x="5227644" y="2945839"/>
            <a:ext cx="3157749" cy="1107996"/>
          </a:xfrm>
          <a:prstGeom prst="rect">
            <a:avLst/>
          </a:prstGeom>
          <a:noFill/>
          <a:ln w="6350">
            <a:noFill/>
            <a:miter lim="800000"/>
            <a:headEnd/>
            <a:tailEnd/>
          </a:ln>
        </p:spPr>
        <p:txBody>
          <a:bodyPr wrap="square" lIns="0" tIns="0" rIns="0" bIns="0" anchor="ctr">
            <a:spAutoFit/>
          </a:bodyPr>
          <a:lstStyle/>
          <a:p>
            <a:r>
              <a:rPr lang="el-GR" sz="1200" b="1" i="1" dirty="0" smtClean="0"/>
              <a:t>ΖΜΘ</a:t>
            </a:r>
            <a:endParaRPr lang="el-GR" sz="1200" dirty="0" smtClean="0"/>
          </a:p>
          <a:p>
            <a:pPr algn="just"/>
            <a:r>
              <a:rPr lang="el-GR" sz="1200" b="1" dirty="0" smtClean="0"/>
              <a:t>«</a:t>
            </a:r>
            <a:r>
              <a:rPr lang="el-GR" sz="1200" i="1" dirty="0" smtClean="0"/>
              <a:t>Η ΜΥΘΟΣ και η ΦΙΞ είναι τα πλέον </a:t>
            </a:r>
            <a:r>
              <a:rPr lang="el-GR" sz="1200" i="1" dirty="0" err="1" smtClean="0"/>
              <a:t>ευπώλητα</a:t>
            </a:r>
            <a:r>
              <a:rPr lang="el-GR" sz="1200" i="1" dirty="0" smtClean="0"/>
              <a:t> Ελληνικά σήματα. Οι πωλήσεις του Ελληνικού σήματος της </a:t>
            </a:r>
            <a:r>
              <a:rPr lang="el-GR" sz="1200" i="1" dirty="0" err="1" smtClean="0"/>
              <a:t>Heineken</a:t>
            </a:r>
            <a:r>
              <a:rPr lang="el-GR" sz="1200" i="1" dirty="0" smtClean="0"/>
              <a:t>, ΑΛΦΑ, είναι πολύ λιγότερο ανεπτυγμένες και οι μικροζυθοποιίες έχουν περιορισμένη παραγωγική δυνατότητα</a:t>
            </a:r>
            <a:r>
              <a:rPr lang="el-GR" sz="1200" dirty="0" smtClean="0"/>
              <a:t>» </a:t>
            </a: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ΜΥΘΟΣ  ΖΥΘΟΠΟΙΪΑ ΑΕ (ΜΥΘΟΣ) - ΟΛΥΜΠΙΑΚΗ ΖΥΘΟΠΟΙΪΑ (ΦΙΞ) ΕΑ 606/2015 (</a:t>
            </a:r>
            <a:r>
              <a:rPr lang="en-US" sz="2400" dirty="0" smtClean="0">
                <a:solidFill>
                  <a:srgbClr val="073763"/>
                </a:solidFill>
              </a:rPr>
              <a:t>3</a:t>
            </a:r>
            <a:r>
              <a:rPr lang="el-GR" sz="2400" dirty="0" smtClean="0">
                <a:solidFill>
                  <a:srgbClr val="073763"/>
                </a:solidFill>
              </a:rPr>
              <a:t>)</a:t>
            </a:r>
            <a:endParaRPr lang="el-GR" dirty="0"/>
          </a:p>
        </p:txBody>
      </p:sp>
      <p:sp>
        <p:nvSpPr>
          <p:cNvPr id="3" name="Content Placeholder 2"/>
          <p:cNvSpPr>
            <a:spLocks noGrp="1"/>
          </p:cNvSpPr>
          <p:nvPr>
            <p:ph idx="1"/>
          </p:nvPr>
        </p:nvSpPr>
        <p:spPr/>
        <p:txBody>
          <a:bodyPr/>
          <a:lstStyle/>
          <a:p>
            <a:pPr lvl="0" algn="just"/>
            <a:r>
              <a:rPr lang="el-GR" b="1" dirty="0" smtClean="0"/>
              <a:t>Το πλαίσιο της συγκέντρωσης και ο κλάδος της ζυθοποιίας </a:t>
            </a:r>
            <a:endParaRPr lang="el-GR" dirty="0" smtClean="0"/>
          </a:p>
          <a:p>
            <a:pPr lvl="1" algn="just"/>
            <a:r>
              <a:rPr lang="el-GR" dirty="0" smtClean="0"/>
              <a:t>Οριζόντια συγκέντρωση μεταξύ ανταγωνιστών στην ίδια σχετική αγορά προϊόντος </a:t>
            </a:r>
          </a:p>
          <a:p>
            <a:pPr lvl="1" algn="just"/>
            <a:r>
              <a:rPr lang="el-GR" dirty="0" smtClean="0"/>
              <a:t>Συνθήκες προσφοράς </a:t>
            </a:r>
          </a:p>
          <a:p>
            <a:pPr lvl="1" algn="just">
              <a:buNone/>
            </a:pPr>
            <a:r>
              <a:rPr lang="el-GR" sz="1800" dirty="0" smtClean="0"/>
              <a:t>	(υψηλός βαθμός συγκέντρωσης, μεγάλο μερίδιο αγοράς σε    μία ζυθοβιομηχανία, μικρός αριθμός  ζυθοβιομηχανιών) </a:t>
            </a:r>
          </a:p>
          <a:p>
            <a:pPr lvl="1" algn="just"/>
            <a:r>
              <a:rPr lang="el-GR" dirty="0" smtClean="0"/>
              <a:t>Συνθήκες ζήτησης (εποχικότητα προϊόντος)</a:t>
            </a:r>
          </a:p>
          <a:p>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43</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ΜΥΘΟΣ  ΖΥΘΟΠΟΙΪΑ ΑΕ (ΜΥΘΟΣ) - ΟΛΥΜΠΙΑΚΗ ΖΥΘΟΠΟΙΪΑ (ΦΙΞ) ΕΑ 606/2015 (</a:t>
            </a:r>
            <a:r>
              <a:rPr lang="en-US" sz="2400" dirty="0" smtClean="0">
                <a:solidFill>
                  <a:srgbClr val="073763"/>
                </a:solidFill>
              </a:rPr>
              <a:t>4</a:t>
            </a:r>
            <a:r>
              <a:rPr lang="el-GR" sz="2400" dirty="0" smtClean="0">
                <a:solidFill>
                  <a:srgbClr val="073763"/>
                </a:solidFill>
              </a:rPr>
              <a:t>)</a:t>
            </a:r>
            <a:endParaRPr lang="el-GR" dirty="0"/>
          </a:p>
        </p:txBody>
      </p:sp>
      <p:sp>
        <p:nvSpPr>
          <p:cNvPr id="3" name="Content Placeholder 2"/>
          <p:cNvSpPr>
            <a:spLocks noGrp="1"/>
          </p:cNvSpPr>
          <p:nvPr>
            <p:ph idx="1"/>
          </p:nvPr>
        </p:nvSpPr>
        <p:spPr/>
        <p:txBody>
          <a:bodyPr/>
          <a:lstStyle/>
          <a:p>
            <a:pPr lvl="0"/>
            <a:r>
              <a:rPr lang="el-GR" sz="1800" b="1" dirty="0" smtClean="0"/>
              <a:t>Σχετικές και Επηρεαζόμενες Αγορές</a:t>
            </a:r>
            <a:endParaRPr lang="el-GR" sz="1800" dirty="0" smtClean="0"/>
          </a:p>
          <a:p>
            <a:pPr lvl="0"/>
            <a:endParaRPr lang="el-GR" sz="1800" dirty="0" smtClean="0"/>
          </a:p>
          <a:p>
            <a:pPr lvl="0"/>
            <a:r>
              <a:rPr lang="el-GR" sz="1800" dirty="0" smtClean="0"/>
              <a:t>Αγορά παραγωγής/εισαγωγής και διάθεσης μπίρας, με εξέταση και του επιπέδου χονδρικής διάθεσης </a:t>
            </a:r>
          </a:p>
          <a:p>
            <a:endParaRPr lang="el-GR" sz="1800" dirty="0" smtClean="0"/>
          </a:p>
          <a:p>
            <a:pPr lvl="0"/>
            <a:r>
              <a:rPr lang="el-GR" sz="1800" dirty="0" smtClean="0"/>
              <a:t>Ως προς την κατανάλωση στα τελικά σημεία πώλησης, περαιτέρω διάκριση σε </a:t>
            </a:r>
          </a:p>
          <a:p>
            <a:pPr lvl="1"/>
            <a:r>
              <a:rPr lang="el-GR" sz="1500" dirty="0" smtClean="0"/>
              <a:t>α ) αγορά επιτόπιας κατανάλωσης (</a:t>
            </a:r>
            <a:r>
              <a:rPr lang="en-US" sz="1500" dirty="0" err="1" smtClean="0"/>
              <a:t>horeca</a:t>
            </a:r>
            <a:r>
              <a:rPr lang="el-GR" sz="1500" dirty="0" smtClean="0"/>
              <a:t>, π.χ. ξενοδοχεία, εστιατόρια, καφενεία, μπαρ)</a:t>
            </a:r>
          </a:p>
          <a:p>
            <a:pPr lvl="1">
              <a:buNone/>
            </a:pPr>
            <a:endParaRPr lang="el-GR" sz="1500" dirty="0" smtClean="0"/>
          </a:p>
          <a:p>
            <a:pPr lvl="1"/>
            <a:r>
              <a:rPr lang="el-GR" sz="1500" dirty="0" smtClean="0"/>
              <a:t> β)  αγορά μελλοντικής κατανάλωσης μπίρας (σούπερ μάρκετ, </a:t>
            </a:r>
            <a:r>
              <a:rPr lang="en-US" sz="1500" dirty="0" smtClean="0"/>
              <a:t>mini market </a:t>
            </a:r>
            <a:r>
              <a:rPr lang="el-GR" sz="1500" dirty="0" err="1" smtClean="0"/>
              <a:t>κ.λπ</a:t>
            </a:r>
            <a:r>
              <a:rPr lang="el-GR" sz="1500" dirty="0" smtClean="0"/>
              <a:t>)</a:t>
            </a:r>
          </a:p>
          <a:p>
            <a:endParaRPr lang="el-GR" sz="1800" dirty="0" smtClean="0"/>
          </a:p>
          <a:p>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44</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ΜΥΘΟΣ  ΖΥΘΟΠΟΙΪΑ ΑΕ (ΜΥΘΟΣ) - ΟΛΥΜΠΙΑΚΗ ΖΥΘΟΠΟΙΪΑ (ΦΙΞ) ΕΑ 606/2015 (5)</a:t>
            </a:r>
            <a:endParaRPr lang="el-GR" dirty="0"/>
          </a:p>
        </p:txBody>
      </p:sp>
      <p:sp>
        <p:nvSpPr>
          <p:cNvPr id="3" name="Content Placeholder 2"/>
          <p:cNvSpPr>
            <a:spLocks noGrp="1"/>
          </p:cNvSpPr>
          <p:nvPr>
            <p:ph idx="1"/>
          </p:nvPr>
        </p:nvSpPr>
        <p:spPr>
          <a:xfrm>
            <a:off x="612775" y="1600200"/>
            <a:ext cx="8153400" cy="5257800"/>
          </a:xfrm>
        </p:spPr>
        <p:txBody>
          <a:bodyPr/>
          <a:lstStyle/>
          <a:p>
            <a:pPr lvl="1" algn="ctr">
              <a:buNone/>
            </a:pPr>
            <a:r>
              <a:rPr lang="el-GR" sz="1800" b="1" dirty="0" smtClean="0"/>
              <a:t>Αξιολόγηση των επιπτώσεων της συγκέντρωσης με βάση τις υφιστάμενες συνθήκες </a:t>
            </a:r>
            <a:endParaRPr lang="el-GR" sz="1800" dirty="0" smtClean="0"/>
          </a:p>
          <a:p>
            <a:pPr lvl="1">
              <a:buNone/>
            </a:pPr>
            <a:endParaRPr lang="el-GR" sz="12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45</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7" name="TextBox 6"/>
          <p:cNvSpPr txBox="1"/>
          <p:nvPr/>
        </p:nvSpPr>
        <p:spPr>
          <a:xfrm>
            <a:off x="971600" y="2564905"/>
            <a:ext cx="3960440" cy="3585597"/>
          </a:xfrm>
          <a:prstGeom prst="rect">
            <a:avLst/>
          </a:prstGeom>
          <a:noFill/>
          <a:ln w="19050">
            <a:solidFill>
              <a:schemeClr val="tx1"/>
            </a:solidFill>
          </a:ln>
        </p:spPr>
        <p:txBody>
          <a:bodyPr wrap="square" rtlCol="0">
            <a:spAutoFit/>
          </a:bodyPr>
          <a:lstStyle/>
          <a:p>
            <a:pPr marL="0" lvl="1">
              <a:spcBef>
                <a:spcPts val="600"/>
              </a:spcBef>
              <a:buFont typeface="Wingdings" pitchFamily="2" charset="2"/>
              <a:buChar char="ü"/>
            </a:pPr>
            <a:r>
              <a:rPr lang="el-GR" sz="1400" dirty="0" smtClean="0"/>
              <a:t>Αύξηση ζήτησης για «ελληνικά» σήματα</a:t>
            </a:r>
          </a:p>
          <a:p>
            <a:pPr marL="0" lvl="1">
              <a:spcBef>
                <a:spcPts val="600"/>
              </a:spcBef>
              <a:buFont typeface="Wingdings" pitchFamily="2" charset="2"/>
              <a:buChar char="ü"/>
            </a:pPr>
            <a:r>
              <a:rPr lang="el-GR" sz="1400" dirty="0" err="1" smtClean="0"/>
              <a:t>Προσιτότητα</a:t>
            </a:r>
            <a:r>
              <a:rPr lang="el-GR" sz="1400" dirty="0" smtClean="0"/>
              <a:t> τιμής (</a:t>
            </a:r>
            <a:r>
              <a:rPr lang="el-GR" sz="1400" dirty="0" err="1" smtClean="0"/>
              <a:t>affordability</a:t>
            </a:r>
            <a:r>
              <a:rPr lang="el-GR" sz="1400" dirty="0" smtClean="0"/>
              <a:t>)</a:t>
            </a:r>
          </a:p>
          <a:p>
            <a:pPr marL="0" lvl="1">
              <a:spcBef>
                <a:spcPts val="600"/>
              </a:spcBef>
              <a:buFont typeface="Wingdings" pitchFamily="2" charset="2"/>
              <a:buChar char="ü"/>
            </a:pPr>
            <a:r>
              <a:rPr lang="el-GR" sz="1400" dirty="0" smtClean="0"/>
              <a:t>Ζήτηση προϊόντων ιδιωτικής ετικέτας</a:t>
            </a:r>
          </a:p>
          <a:p>
            <a:pPr marL="0" lvl="1">
              <a:spcBef>
                <a:spcPts val="600"/>
              </a:spcBef>
              <a:buFont typeface="Wingdings" pitchFamily="2" charset="2"/>
              <a:buChar char="ü"/>
            </a:pPr>
            <a:r>
              <a:rPr lang="el-GR" sz="1400" dirty="0" smtClean="0"/>
              <a:t>Εμπιστοσύνη στο σήμα – ελαστικότητα ζήτησης</a:t>
            </a:r>
          </a:p>
          <a:p>
            <a:pPr marL="0" lvl="1">
              <a:spcBef>
                <a:spcPts val="600"/>
              </a:spcBef>
              <a:buFont typeface="Wingdings" pitchFamily="2" charset="2"/>
              <a:buChar char="ü"/>
            </a:pPr>
            <a:r>
              <a:rPr lang="el-GR" sz="1400" dirty="0" smtClean="0"/>
              <a:t>Εκτίμηση ύπαρξης άμεσου ανταγωνισμού μεταξύ των συμμετεχουσών επιχειρήσεων</a:t>
            </a:r>
          </a:p>
          <a:p>
            <a:pPr marL="0" lvl="1">
              <a:spcBef>
                <a:spcPts val="600"/>
              </a:spcBef>
              <a:buFont typeface="Wingdings" pitchFamily="2" charset="2"/>
              <a:buChar char="ü"/>
            </a:pPr>
            <a:r>
              <a:rPr lang="el-GR" sz="1400" dirty="0" smtClean="0"/>
              <a:t>Ανάλυση εναλλαγής (</a:t>
            </a:r>
            <a:r>
              <a:rPr lang="el-GR" sz="1400" dirty="0" err="1" smtClean="0"/>
              <a:t>switching</a:t>
            </a:r>
            <a:r>
              <a:rPr lang="el-GR" sz="1400" dirty="0" smtClean="0"/>
              <a:t> </a:t>
            </a:r>
            <a:r>
              <a:rPr lang="el-GR" sz="1400" dirty="0" err="1" smtClean="0"/>
              <a:t>analysis</a:t>
            </a:r>
            <a:r>
              <a:rPr lang="el-GR" sz="1400" dirty="0" smtClean="0"/>
              <a:t>) </a:t>
            </a:r>
          </a:p>
          <a:p>
            <a:pPr marL="0" lvl="1">
              <a:spcBef>
                <a:spcPts val="600"/>
              </a:spcBef>
              <a:buFont typeface="Wingdings" pitchFamily="2" charset="2"/>
              <a:buChar char="ü"/>
            </a:pPr>
            <a:r>
              <a:rPr lang="el-GR" sz="1400" dirty="0" smtClean="0"/>
              <a:t>Ειδικός Φόρος Κατανάλωσης και μικροζυθοποιίες</a:t>
            </a:r>
          </a:p>
          <a:p>
            <a:pPr>
              <a:spcBef>
                <a:spcPts val="600"/>
              </a:spcBef>
              <a:buFont typeface="Wingdings" pitchFamily="2" charset="2"/>
              <a:buChar char="ü"/>
            </a:pPr>
            <a:r>
              <a:rPr lang="el-GR" sz="1400" dirty="0" smtClean="0"/>
              <a:t>Αντισταθμιστική ισχύς πελατών</a:t>
            </a:r>
          </a:p>
          <a:p>
            <a:pPr>
              <a:spcBef>
                <a:spcPts val="600"/>
              </a:spcBef>
              <a:buFont typeface="Wingdings" pitchFamily="2" charset="2"/>
              <a:buChar char="ü"/>
            </a:pPr>
            <a:r>
              <a:rPr lang="el-GR" sz="1400" dirty="0" smtClean="0"/>
              <a:t>Εμπόδια εισόδου/δυνητικός ανταγωνισμός</a:t>
            </a:r>
          </a:p>
          <a:p>
            <a:pPr>
              <a:spcBef>
                <a:spcPts val="600"/>
              </a:spcBef>
              <a:buFont typeface="Wingdings" pitchFamily="2" charset="2"/>
              <a:buChar char="ü"/>
            </a:pPr>
            <a:r>
              <a:rPr lang="el-GR" sz="1400" dirty="0" smtClean="0"/>
              <a:t>Ωριμότητα της αγοράς </a:t>
            </a:r>
            <a:endParaRPr lang="el-GR" sz="1400" dirty="0"/>
          </a:p>
        </p:txBody>
      </p:sp>
      <p:sp>
        <p:nvSpPr>
          <p:cNvPr id="9" name="TextBox 8"/>
          <p:cNvSpPr txBox="1"/>
          <p:nvPr/>
        </p:nvSpPr>
        <p:spPr>
          <a:xfrm>
            <a:off x="5292080" y="2564904"/>
            <a:ext cx="3600400" cy="3539430"/>
          </a:xfrm>
          <a:prstGeom prst="rect">
            <a:avLst/>
          </a:prstGeom>
          <a:noFill/>
        </p:spPr>
        <p:txBody>
          <a:bodyPr wrap="square" rtlCol="0">
            <a:spAutoFit/>
          </a:bodyPr>
          <a:lstStyle/>
          <a:p>
            <a:pPr marL="0" lvl="1">
              <a:lnSpc>
                <a:spcPct val="150000"/>
              </a:lnSpc>
              <a:buFont typeface="Wingdings" pitchFamily="2" charset="2"/>
              <a:buChar char="ü"/>
            </a:pPr>
            <a:r>
              <a:rPr lang="el-GR" sz="1400" dirty="0" smtClean="0"/>
              <a:t>Παραγωγική δυναμικότητα</a:t>
            </a:r>
          </a:p>
          <a:p>
            <a:pPr marL="0" lvl="1">
              <a:lnSpc>
                <a:spcPct val="150000"/>
              </a:lnSpc>
              <a:buFont typeface="Wingdings" pitchFamily="2" charset="2"/>
              <a:buChar char="ü"/>
            </a:pPr>
            <a:r>
              <a:rPr lang="el-GR" sz="1400" dirty="0" smtClean="0"/>
              <a:t>Πελάτες των μερών</a:t>
            </a:r>
          </a:p>
          <a:p>
            <a:pPr>
              <a:lnSpc>
                <a:spcPct val="150000"/>
              </a:lnSpc>
              <a:buFont typeface="Wingdings" pitchFamily="2" charset="2"/>
              <a:buChar char="ü"/>
            </a:pPr>
            <a:r>
              <a:rPr lang="el-GR" sz="1400" dirty="0" smtClean="0"/>
              <a:t>Δίκτυα διανομής</a:t>
            </a:r>
          </a:p>
          <a:p>
            <a:pPr>
              <a:lnSpc>
                <a:spcPct val="150000"/>
              </a:lnSpc>
              <a:buFont typeface="Wingdings" pitchFamily="2" charset="2"/>
              <a:buChar char="ü"/>
            </a:pPr>
            <a:r>
              <a:rPr lang="el-GR" sz="1400" dirty="0" smtClean="0"/>
              <a:t>Αποκλειστικότητες με ΤΣΠ (τελικά σημεία πώλησης)</a:t>
            </a:r>
          </a:p>
          <a:p>
            <a:pPr>
              <a:lnSpc>
                <a:spcPct val="150000"/>
              </a:lnSpc>
              <a:buFont typeface="Wingdings" pitchFamily="2" charset="2"/>
              <a:buChar char="ü"/>
            </a:pPr>
            <a:r>
              <a:rPr lang="el-GR" sz="1400" dirty="0" smtClean="0"/>
              <a:t>Ψυγεία και Εξοπλισμός</a:t>
            </a:r>
          </a:p>
          <a:p>
            <a:pPr>
              <a:lnSpc>
                <a:spcPct val="150000"/>
              </a:lnSpc>
              <a:buFont typeface="Wingdings" pitchFamily="2" charset="2"/>
              <a:buChar char="ü"/>
            </a:pPr>
            <a:r>
              <a:rPr lang="el-GR" sz="1400" dirty="0" smtClean="0"/>
              <a:t>Δεσμοί μεταξύ των επιχειρήσεων</a:t>
            </a:r>
          </a:p>
          <a:p>
            <a:pPr>
              <a:lnSpc>
                <a:spcPct val="150000"/>
              </a:lnSpc>
              <a:buFont typeface="Wingdings" pitchFamily="2" charset="2"/>
              <a:buChar char="ü"/>
            </a:pPr>
            <a:r>
              <a:rPr lang="el-GR" sz="1400" dirty="0" smtClean="0"/>
              <a:t>Διαφάνεια Τιμών</a:t>
            </a:r>
          </a:p>
          <a:p>
            <a:pPr>
              <a:lnSpc>
                <a:spcPct val="150000"/>
              </a:lnSpc>
              <a:buFont typeface="Wingdings" pitchFamily="2" charset="2"/>
              <a:buChar char="ü"/>
            </a:pPr>
            <a:r>
              <a:rPr lang="el-GR" sz="1400" dirty="0" smtClean="0"/>
              <a:t>Δομή κόστους</a:t>
            </a:r>
          </a:p>
          <a:p>
            <a:pPr>
              <a:lnSpc>
                <a:spcPct val="150000"/>
              </a:lnSpc>
              <a:buFont typeface="Wingdings" pitchFamily="2" charset="2"/>
              <a:buChar char="ü"/>
            </a:pPr>
            <a:r>
              <a:rPr lang="el-GR" sz="1400" dirty="0" smtClean="0"/>
              <a:t>Έρευνα και ανάπτυξη</a:t>
            </a:r>
          </a:p>
          <a:p>
            <a:endParaRPr lang="el-GR"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28600"/>
            <a:ext cx="7191396" cy="990600"/>
          </a:xfrm>
        </p:spPr>
        <p:txBody>
          <a:bodyPr/>
          <a:lstStyle/>
          <a:p>
            <a:r>
              <a:rPr lang="el-GR" sz="2400" dirty="0" smtClean="0">
                <a:solidFill>
                  <a:srgbClr val="073763"/>
                </a:solidFill>
              </a:rPr>
              <a:t>Παράδειγμα: ΜΥΘΟΣ  ΖΥΘΟΠΟΙΪΑ ΑΕ (ΜΥΘΟΣ) - ΟΛΥΜΠΙΑΚΗ ΖΥΘΟΠΟΙΪΑ (ΦΙΞ) ΕΑ 606/2015 (6)</a:t>
            </a:r>
            <a:endParaRPr lang="el-GR" dirty="0"/>
          </a:p>
        </p:txBody>
      </p:sp>
      <p:sp>
        <p:nvSpPr>
          <p:cNvPr id="3" name="Content Placeholder 2"/>
          <p:cNvSpPr>
            <a:spLocks noGrp="1"/>
          </p:cNvSpPr>
          <p:nvPr>
            <p:ph idx="1"/>
          </p:nvPr>
        </p:nvSpPr>
        <p:spPr>
          <a:xfrm>
            <a:off x="612775" y="1600200"/>
            <a:ext cx="8153400" cy="5257800"/>
          </a:xfrm>
        </p:spPr>
        <p:txBody>
          <a:bodyPr/>
          <a:lstStyle/>
          <a:p>
            <a:r>
              <a:rPr lang="el-GR" sz="1800" dirty="0" smtClean="0"/>
              <a:t>Ανάλυση εναλλαγής (</a:t>
            </a:r>
            <a:r>
              <a:rPr lang="en-US" sz="1800" dirty="0" smtClean="0"/>
              <a:t>switching analysis)</a:t>
            </a:r>
          </a:p>
          <a:p>
            <a:pPr lvl="1" algn="just"/>
            <a:r>
              <a:rPr lang="el-GR" sz="1500" dirty="0" smtClean="0"/>
              <a:t>εξετάζεται ο όγκος που κερδίζει ή χάνει μια ζυθοποιία προς άλλες ανταγωνίστριές της, συνολικά και ανά σήμα, καθώς η μετακίνηση των καταναλωτών αποτελεί δείκτη της «στενότητας» μεταξύ ανταγωνιστών («close competitor»)</a:t>
            </a:r>
            <a:endParaRPr lang="en-US" sz="1500" dirty="0" smtClean="0"/>
          </a:p>
          <a:p>
            <a:pPr lvl="2" algn="just"/>
            <a:r>
              <a:rPr lang="el-GR" sz="1200" dirty="0" smtClean="0"/>
              <a:t>για κάθε μία από τις γνωστοποιούσες μετρά τον όγκο που κερδίζει από (χάνει προς) κάθε μία από τις ανταγωνίστριές της (ΜΥΘΟΣ, ΟΛΥΜΠΙΑΚΗ, Αθηναϊκή Ζυθοποιία, Ιδιωτική Ετικέτα, Λοιποί)</a:t>
            </a:r>
          </a:p>
          <a:p>
            <a:pPr lvl="2" algn="just"/>
            <a:r>
              <a:rPr lang="el-GR" sz="1200" dirty="0" smtClean="0"/>
              <a:t>για κάθε ένα από τα σήματα (Μύθος, </a:t>
            </a:r>
            <a:r>
              <a:rPr lang="en-US" sz="1200" dirty="0" smtClean="0"/>
              <a:t>Kaiser, </a:t>
            </a:r>
            <a:r>
              <a:rPr lang="en-US" sz="1200" dirty="0" err="1" smtClean="0"/>
              <a:t>Henninger</a:t>
            </a:r>
            <a:r>
              <a:rPr lang="en-US" sz="1200" dirty="0" smtClean="0"/>
              <a:t>, </a:t>
            </a:r>
            <a:r>
              <a:rPr lang="en-US" sz="1200" dirty="0" err="1" smtClean="0"/>
              <a:t>Amstel</a:t>
            </a:r>
            <a:r>
              <a:rPr lang="en-US" sz="1200" dirty="0" smtClean="0"/>
              <a:t> Regular, </a:t>
            </a:r>
            <a:r>
              <a:rPr lang="en-US" sz="1200" dirty="0" err="1" smtClean="0"/>
              <a:t>Amstel</a:t>
            </a:r>
            <a:r>
              <a:rPr lang="en-US" sz="1200" dirty="0" smtClean="0"/>
              <a:t> </a:t>
            </a:r>
            <a:r>
              <a:rPr lang="en-US" sz="1200" dirty="0" err="1" smtClean="0"/>
              <a:t>Radler</a:t>
            </a:r>
            <a:r>
              <a:rPr lang="en-US" sz="1200" dirty="0" smtClean="0"/>
              <a:t>, </a:t>
            </a:r>
            <a:r>
              <a:rPr lang="en-US" sz="1200" dirty="0" err="1" smtClean="0"/>
              <a:t>Amstel</a:t>
            </a:r>
            <a:r>
              <a:rPr lang="en-US" sz="1200" dirty="0" smtClean="0"/>
              <a:t> Free, Heineken, </a:t>
            </a:r>
            <a:r>
              <a:rPr lang="el-GR" sz="1200" dirty="0" smtClean="0"/>
              <a:t>Άλφα, </a:t>
            </a:r>
            <a:r>
              <a:rPr lang="en-US" sz="1200" dirty="0" smtClean="0"/>
              <a:t>Fix, Fix Dark </a:t>
            </a:r>
            <a:r>
              <a:rPr lang="el-GR" sz="1200" dirty="0" smtClean="0"/>
              <a:t>και Ιδιωτική Ετικέτα) μετρά τον όγκο που κερδίζει από (χάνει προς) καθένα από τα  ανταγωνιστικά σήματα </a:t>
            </a:r>
          </a:p>
          <a:p>
            <a:pPr lvl="2" algn="just"/>
            <a:r>
              <a:rPr lang="el-GR" sz="1200" dirty="0" smtClean="0"/>
              <a:t>=&gt; τα αποτελέσματα της μετακίνησης καταναλωτών μεταξύ σημάτων, κατατείνουν στη διαπίστωση ότι τα προϊόντα ιδιωτικής ετικέτας ασκούν σημαντική ανταγωνιστική πίεση στα επώνυμα σήματα</a:t>
            </a:r>
            <a:endParaRPr lang="en-US" sz="1200" dirty="0" smtClean="0"/>
          </a:p>
          <a:p>
            <a:r>
              <a:rPr lang="el-GR" sz="1800" dirty="0" smtClean="0"/>
              <a:t>Ανάλυση συντελεστών εκτροπής (diversion ratios) </a:t>
            </a:r>
          </a:p>
          <a:p>
            <a:pPr lvl="1"/>
            <a:r>
              <a:rPr lang="el-GR" sz="1500" dirty="0" smtClean="0"/>
              <a:t>εξετάζεται η περίπτωση αύξησης της τιμής ενός ελληνικού σήματος, ώστε να εκτιμηθεί προς ποια σήματα θα μετακινηθούν οι καταναλωτές</a:t>
            </a:r>
          </a:p>
          <a:p>
            <a:pPr lvl="2"/>
            <a:r>
              <a:rPr lang="el-GR" sz="1200" dirty="0" smtClean="0"/>
              <a:t>=&gt; τα ελληνικά σήματα δεν διαφοροποιούνται σημαντικά από τα υπόλοιπα προϊόντα της σχετικής αγοράς, με αποτέλεσμα να υπάρχουν μετακινήσεις και προς λοιπά προϊόντα ζύθου τα οποία δεν είναι «ελληνικά</a:t>
            </a:r>
          </a:p>
          <a:p>
            <a:pPr marL="0" indent="0" algn="just">
              <a:buNone/>
            </a:pPr>
            <a:r>
              <a:rPr lang="el-GR" sz="1600" b="1" u="sng" dirty="0" smtClean="0"/>
              <a:t>Συμπέρασμα</a:t>
            </a:r>
            <a:r>
              <a:rPr lang="el-GR" sz="1600" dirty="0" smtClean="0"/>
              <a:t>: εκτιμάται ότι οι ΜΥΘΟΣ και ΟΛΥΜΠΙΑΚΗ δεν είναι οι «στενότεροι ανταγωνιστές». Στις αγορές με διαφοροποιημένα προϊόντα, ορισμένα προϊόντα είναι «κοντινότερα» υποκατάστατα μεταξύ τους, σε σύγκριση με άλλα. Η εγγύτητα των ανταγωνιστικών προϊόντων σχετίζεται με την αξιολόγηση καθώς επηρεάζει τα κίνητρα  των επιχειρήσεων για να αυξήσουν τις τιμές τους</a:t>
            </a: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46</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ΜΥΘΟΣ  ΖΥΘΟΠΟΙΪΑ ΑΕ (ΜΥΘΟΣ) - ΟΛΥΜΠΙΑΚΗ ΖΥΘΟΠΟΙΪΑ (ΦΙΞ) ΕΑ 606/2015 (7)</a:t>
            </a:r>
            <a:endParaRPr lang="el-GR" dirty="0"/>
          </a:p>
        </p:txBody>
      </p:sp>
      <p:sp>
        <p:nvSpPr>
          <p:cNvPr id="3" name="Content Placeholder 2"/>
          <p:cNvSpPr>
            <a:spLocks noGrp="1"/>
          </p:cNvSpPr>
          <p:nvPr>
            <p:ph idx="1"/>
          </p:nvPr>
        </p:nvSpPr>
        <p:spPr/>
        <p:txBody>
          <a:bodyPr/>
          <a:lstStyle/>
          <a:p>
            <a:pPr lvl="0"/>
            <a:r>
              <a:rPr lang="el-GR" sz="1800" b="1" dirty="0" smtClean="0"/>
              <a:t>Θεωρία Βλάβης: ΟΡΙΖΟΝΤΙΕΣ ΕΠΙΠΤΩΣΕΙΣ ΣΥΝΤΟΝΙΣΜΕΝΗΣ ΣΥΜΠΕΡΙΦΟΡΑΣ (ΠΙΘΑΝΟΤΗΤΕΣ ΔΗΜΙΟΥΡΓΙΑΣ  Ή ΕΝΙΣΧΥΣΗΣ ΣΥΛΛΟΓΙΚΗΣ ΔΕΣΠΟΖΟΥΣΑΣ ΘΕΣΗΣ)</a:t>
            </a:r>
            <a:endParaRPr lang="el-GR" sz="1800" dirty="0" smtClean="0"/>
          </a:p>
          <a:p>
            <a:endParaRPr lang="en-US" sz="2500" b="1" dirty="0" smtClean="0"/>
          </a:p>
          <a:p>
            <a:r>
              <a:rPr lang="el-GR" sz="1800" b="1" dirty="0" smtClean="0"/>
              <a:t>ΑΡΝΗΤΙΚΑ </a:t>
            </a:r>
          </a:p>
          <a:p>
            <a:pPr lvl="1"/>
            <a:r>
              <a:rPr lang="el-GR" sz="1800" dirty="0" smtClean="0"/>
              <a:t>Υψηλός βαθμός συγκέντρωσης της αγοράς</a:t>
            </a:r>
          </a:p>
          <a:p>
            <a:pPr lvl="1"/>
            <a:r>
              <a:rPr lang="el-GR" sz="1800" dirty="0" smtClean="0"/>
              <a:t>Υψηλό συνδυαστικό μερίδιο της ΑΖ και ΜΥΘΟΣ – ΦΙΞ =&gt; 75-85% σε όγκο και 75-85% σε αξία </a:t>
            </a:r>
          </a:p>
          <a:p>
            <a:pPr lvl="1"/>
            <a:r>
              <a:rPr lang="el-GR" sz="1800" dirty="0" smtClean="0"/>
              <a:t>Εμπόδια εισόδου =&gt; δίκτυο διανομής</a:t>
            </a:r>
          </a:p>
          <a:p>
            <a:pPr lvl="1"/>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47</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ΜΥΘΟΣ  ΖΥΘΟΠΟΙΪΑ ΑΕ (ΜΥΘΟΣ) - ΟΛΥΜΠΙΑΚΗ ΖΥΘΟΠΟΙΪΑ (ΦΙΞ) ΕΑ 606/2015 (8)</a:t>
            </a:r>
            <a:endParaRPr lang="el-GR" dirty="0"/>
          </a:p>
        </p:txBody>
      </p:sp>
      <p:sp>
        <p:nvSpPr>
          <p:cNvPr id="3" name="Content Placeholder 2"/>
          <p:cNvSpPr>
            <a:spLocks noGrp="1"/>
          </p:cNvSpPr>
          <p:nvPr>
            <p:ph idx="1"/>
          </p:nvPr>
        </p:nvSpPr>
        <p:spPr>
          <a:xfrm>
            <a:off x="612775" y="1600200"/>
            <a:ext cx="8153400" cy="4925144"/>
          </a:xfrm>
        </p:spPr>
        <p:txBody>
          <a:bodyPr/>
          <a:lstStyle/>
          <a:p>
            <a:pPr>
              <a:spcBef>
                <a:spcPts val="0"/>
              </a:spcBef>
            </a:pPr>
            <a:r>
              <a:rPr lang="el-GR" sz="1800" b="1" dirty="0" smtClean="0"/>
              <a:t>ΘΕΤΙΚΑ (1)</a:t>
            </a:r>
          </a:p>
          <a:p>
            <a:pPr lvl="1">
              <a:spcBef>
                <a:spcPts val="1200"/>
              </a:spcBef>
            </a:pPr>
            <a:r>
              <a:rPr lang="el-GR" sz="1800" b="1" dirty="0" smtClean="0"/>
              <a:t>Ασυμμετρία μεριδίων αγοράς μεταξύ της ΑΖ και ΜΥΘΟΣ – ΦΙΞ </a:t>
            </a:r>
            <a:endParaRPr lang="el-GR" sz="1800" dirty="0" smtClean="0"/>
          </a:p>
          <a:p>
            <a:pPr lvl="2">
              <a:spcBef>
                <a:spcPts val="1200"/>
              </a:spcBef>
            </a:pPr>
            <a:r>
              <a:rPr lang="el-GR" sz="1800" dirty="0" smtClean="0"/>
              <a:t>45-55 % για ΑΖ βάσει όγκου </a:t>
            </a:r>
          </a:p>
          <a:p>
            <a:pPr lvl="2">
              <a:spcBef>
                <a:spcPts val="1200"/>
              </a:spcBef>
            </a:pPr>
            <a:r>
              <a:rPr lang="el-GR" sz="1800" dirty="0" smtClean="0"/>
              <a:t>25-35% για ΜΥΘΟΣ – ΦΙΞ βάσει όγκου και</a:t>
            </a:r>
          </a:p>
          <a:p>
            <a:pPr lvl="2">
              <a:spcBef>
                <a:spcPts val="1200"/>
              </a:spcBef>
            </a:pPr>
            <a:r>
              <a:rPr lang="el-GR" sz="1800" dirty="0" smtClean="0"/>
              <a:t>55-65 % για ΑΖ βάσει αξίας </a:t>
            </a:r>
          </a:p>
          <a:p>
            <a:pPr lvl="2">
              <a:spcBef>
                <a:spcPts val="1200"/>
              </a:spcBef>
            </a:pPr>
            <a:r>
              <a:rPr lang="el-GR" sz="1800" dirty="0" smtClean="0"/>
              <a:t>25-35% για ΜΥΘΟΣ – ΦΙΞ βάσει αξίας </a:t>
            </a:r>
          </a:p>
          <a:p>
            <a:pPr lvl="1">
              <a:spcBef>
                <a:spcPts val="1200"/>
              </a:spcBef>
            </a:pPr>
            <a:r>
              <a:rPr lang="el-GR" sz="1800" b="1" dirty="0" smtClean="0"/>
              <a:t>Διαφορές μεταξύ των εταιριών στη διάρθρωση κόστους</a:t>
            </a:r>
            <a:endParaRPr lang="el-GR" sz="1800" dirty="0" smtClean="0"/>
          </a:p>
          <a:p>
            <a:pPr lvl="2" algn="just">
              <a:spcBef>
                <a:spcPts val="1200"/>
              </a:spcBef>
            </a:pPr>
            <a:r>
              <a:rPr lang="el-GR" sz="1800" dirty="0" smtClean="0"/>
              <a:t>Δομή κόστους πωληθέντων</a:t>
            </a:r>
          </a:p>
          <a:p>
            <a:pPr lvl="2" algn="just">
              <a:spcBef>
                <a:spcPts val="1200"/>
              </a:spcBef>
            </a:pPr>
            <a:r>
              <a:rPr lang="el-GR" sz="1800" dirty="0" smtClean="0"/>
              <a:t>Σχέση μεταβλητών και σταθερών στοιχείων κόστους των πωληθέντων</a:t>
            </a:r>
          </a:p>
          <a:p>
            <a:pPr lvl="1" algn="just">
              <a:spcBef>
                <a:spcPts val="1200"/>
              </a:spcBef>
            </a:pPr>
            <a:r>
              <a:rPr lang="el-GR" sz="1800" b="1" dirty="0" smtClean="0"/>
              <a:t>Επίπεδα χορηγούμενων εκπτώσεων</a:t>
            </a:r>
          </a:p>
          <a:p>
            <a:pPr lvl="1" algn="just">
              <a:spcBef>
                <a:spcPts val="1200"/>
              </a:spcBef>
            </a:pPr>
            <a:r>
              <a:rPr lang="el-GR" sz="1800" b="1" dirty="0" smtClean="0"/>
              <a:t>Δείκτες κερδοφορίας</a:t>
            </a:r>
          </a:p>
          <a:p>
            <a:pPr>
              <a:spcBef>
                <a:spcPts val="1200"/>
              </a:spcBef>
            </a:pPr>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48</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28600"/>
            <a:ext cx="6977082" cy="990600"/>
          </a:xfrm>
        </p:spPr>
        <p:txBody>
          <a:bodyPr/>
          <a:lstStyle/>
          <a:p>
            <a:r>
              <a:rPr lang="el-GR" sz="2400" dirty="0" smtClean="0">
                <a:solidFill>
                  <a:srgbClr val="073763"/>
                </a:solidFill>
              </a:rPr>
              <a:t>Παράδειγμα: ΜΥΘΟΣ  ΖΥΘΟΠΟΙΪΑ ΑΕ (ΜΥΘΟΣ) - ΟΛΥΜΠΙΑΚΗ ΖΥΘΟΠΟΙΪΑ (ΦΙΞ) ΕΑ 606/2015 (9)</a:t>
            </a:r>
            <a:endParaRPr lang="el-GR" dirty="0"/>
          </a:p>
        </p:txBody>
      </p:sp>
      <p:sp>
        <p:nvSpPr>
          <p:cNvPr id="3" name="Content Placeholder 2"/>
          <p:cNvSpPr>
            <a:spLocks noGrp="1"/>
          </p:cNvSpPr>
          <p:nvPr>
            <p:ph idx="1"/>
          </p:nvPr>
        </p:nvSpPr>
        <p:spPr/>
        <p:txBody>
          <a:bodyPr/>
          <a:lstStyle/>
          <a:p>
            <a:pPr marL="319088" lvl="1" indent="-319088">
              <a:spcBef>
                <a:spcPts val="0"/>
              </a:spcBef>
              <a:buClr>
                <a:schemeClr val="accent2"/>
              </a:buClr>
              <a:buSzPct val="60000"/>
              <a:buFont typeface="Wingdings" pitchFamily="2" charset="2"/>
              <a:buChar char=""/>
            </a:pPr>
            <a:r>
              <a:rPr lang="el-GR" sz="1800" b="1" dirty="0" smtClean="0">
                <a:ea typeface="+mn-ea"/>
                <a:cs typeface="+mn-cs"/>
              </a:rPr>
              <a:t>ΘΕΤΙΚΑ (2)</a:t>
            </a:r>
          </a:p>
          <a:p>
            <a:pPr lvl="1" algn="just">
              <a:spcBef>
                <a:spcPts val="400"/>
              </a:spcBef>
            </a:pPr>
            <a:r>
              <a:rPr lang="el-GR" sz="1800" dirty="0" smtClean="0"/>
              <a:t>Διαφορές ως προς την κάθετη ολοκλήρωση </a:t>
            </a:r>
          </a:p>
          <a:p>
            <a:pPr lvl="1" algn="just">
              <a:spcBef>
                <a:spcPts val="400"/>
              </a:spcBef>
            </a:pPr>
            <a:r>
              <a:rPr lang="el-GR" sz="1800" dirty="0" smtClean="0"/>
              <a:t>Παραγωγική δυναμικότητα </a:t>
            </a:r>
          </a:p>
          <a:p>
            <a:pPr lvl="1" algn="just">
              <a:spcBef>
                <a:spcPts val="400"/>
              </a:spcBef>
            </a:pPr>
            <a:r>
              <a:rPr lang="el-GR" sz="1800" dirty="0" smtClean="0"/>
              <a:t>Η ΟΛΥΜΠΙΑΚΗ ΖΥΘΟΠΟΙΪΑ δεν είναι επιχείρηση «αποστάτης» (</a:t>
            </a:r>
            <a:r>
              <a:rPr lang="en-US" sz="1800" dirty="0" smtClean="0"/>
              <a:t>maverick</a:t>
            </a:r>
            <a:r>
              <a:rPr lang="el-GR" sz="1800" dirty="0" smtClean="0"/>
              <a:t>)</a:t>
            </a:r>
          </a:p>
          <a:p>
            <a:pPr lvl="1" algn="just">
              <a:spcBef>
                <a:spcPts val="400"/>
              </a:spcBef>
            </a:pPr>
            <a:r>
              <a:rPr lang="el-GR" sz="1800" dirty="0" smtClean="0"/>
              <a:t>Έλλειψη νομικών ή διαρθρωτικών δεσμών ή συμφωνιών μεταξύ των εταιριών</a:t>
            </a:r>
          </a:p>
          <a:p>
            <a:pPr lvl="1" algn="just">
              <a:spcBef>
                <a:spcPts val="400"/>
              </a:spcBef>
            </a:pPr>
            <a:r>
              <a:rPr lang="el-GR" sz="1800" dirty="0" smtClean="0"/>
              <a:t>Διαφάνεια στην αγορά =&gt; χαμηλή =&gt; δημοσιοποίηση μόνο συγκεντρωτικών στοιχείων</a:t>
            </a:r>
          </a:p>
          <a:p>
            <a:pPr lvl="1" algn="just">
              <a:spcBef>
                <a:spcPts val="400"/>
              </a:spcBef>
            </a:pPr>
            <a:r>
              <a:rPr lang="el-GR" sz="1800" dirty="0" smtClean="0"/>
              <a:t>Υψηλή ελαστικότητα ζήτησης των προϊόντων μπίρας σε σχέση με την τιμή</a:t>
            </a:r>
          </a:p>
          <a:p>
            <a:pPr lvl="1" algn="just">
              <a:spcBef>
                <a:spcPts val="400"/>
              </a:spcBef>
            </a:pPr>
            <a:r>
              <a:rPr lang="el-GR" sz="1800" dirty="0" smtClean="0"/>
              <a:t>Ασταθής και πτωτική κατανάλωσης μπίρας </a:t>
            </a:r>
          </a:p>
          <a:p>
            <a:pPr lvl="1" algn="just">
              <a:spcBef>
                <a:spcPts val="400"/>
              </a:spcBef>
            </a:pPr>
            <a:r>
              <a:rPr lang="el-GR" sz="1800" dirty="0" smtClean="0"/>
              <a:t>Χαρακτηριστικά προϊόντος =&gt; εποχικότητα και μικρή διάρκεια ζωής</a:t>
            </a:r>
          </a:p>
          <a:p>
            <a:pPr lvl="1" algn="just">
              <a:spcBef>
                <a:spcPts val="400"/>
              </a:spcBef>
            </a:pPr>
            <a:r>
              <a:rPr lang="el-GR" sz="1800" dirty="0" smtClean="0"/>
              <a:t>Προηγούμενη συμπεριφορά των επιχειρήσεων =&gt; αντιδικία </a:t>
            </a:r>
          </a:p>
          <a:p>
            <a:pPr indent="0" algn="just">
              <a:spcBef>
                <a:spcPts val="400"/>
              </a:spcBef>
              <a:buNone/>
            </a:pPr>
            <a:r>
              <a:rPr lang="el-GR" sz="1800" b="1" dirty="0" smtClean="0"/>
              <a:t>Συμπέρασμα αξιολόγησης: </a:t>
            </a:r>
            <a:r>
              <a:rPr lang="el-GR" sz="1800" dirty="0" smtClean="0"/>
              <a:t>Δεν αναμένεται να δημιουργηθούν από τη γνωστοποιηθείσα συγκέντρωση συντονισμένες επιπτώσεις στην αγορά της μπίρας =&gt;</a:t>
            </a:r>
            <a:r>
              <a:rPr lang="en-US" sz="1800" dirty="0" smtClean="0"/>
              <a:t> </a:t>
            </a:r>
            <a:r>
              <a:rPr lang="el-GR" sz="1800" dirty="0" smtClean="0"/>
              <a:t>δημιουργία ΣΔΘ</a:t>
            </a:r>
          </a:p>
          <a:p>
            <a:pPr indent="0" algn="just">
              <a:spcBef>
                <a:spcPts val="400"/>
              </a:spcBef>
              <a:buNone/>
            </a:pPr>
            <a:endParaRPr lang="el-GR" sz="1800" dirty="0" smtClean="0"/>
          </a:p>
          <a:p>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49</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3600" dirty="0" smtClean="0"/>
              <a:t>Σχετική Προϊοντική Αγορά («ΣΠΑ») (1)</a:t>
            </a:r>
            <a:endParaRPr lang="el-GR" sz="3600" dirty="0"/>
          </a:p>
        </p:txBody>
      </p:sp>
      <p:sp>
        <p:nvSpPr>
          <p:cNvPr id="3" name="Content Placeholder 2"/>
          <p:cNvSpPr>
            <a:spLocks noGrp="1"/>
          </p:cNvSpPr>
          <p:nvPr>
            <p:ph idx="1"/>
          </p:nvPr>
        </p:nvSpPr>
        <p:spPr/>
        <p:txBody>
          <a:bodyPr/>
          <a:lstStyle/>
          <a:p>
            <a:pPr marL="0" indent="0" algn="just">
              <a:buNone/>
            </a:pPr>
            <a:r>
              <a:rPr lang="el-GR" sz="2000" dirty="0" smtClean="0"/>
              <a:t>Δηλ. το σύνολο των προϊόντων ή/και υπηρεσιών που που ασκούν σημαντική ανταγωνιστική πίεση στα σχετικά προϊόντα</a:t>
            </a:r>
          </a:p>
          <a:p>
            <a:pPr marL="0" indent="0" algn="just">
              <a:buNone/>
            </a:pPr>
            <a:endParaRPr lang="el-GR" sz="2000" dirty="0" smtClean="0"/>
          </a:p>
          <a:p>
            <a:pPr marL="320675" lvl="1" indent="0" algn="just">
              <a:buFont typeface="Wingdings" pitchFamily="2" charset="2"/>
              <a:buChar char="Ø"/>
            </a:pPr>
            <a:r>
              <a:rPr lang="el-GR" sz="1800" dirty="0" smtClean="0">
                <a:solidFill>
                  <a:srgbClr val="000000"/>
                </a:solidFill>
                <a:ea typeface="Calibri" pitchFamily="34" charset="0"/>
                <a:cs typeface="TimesNewRoman"/>
              </a:rPr>
              <a:t>Υποκατάστασης ζήτησης και / ή </a:t>
            </a:r>
          </a:p>
          <a:p>
            <a:pPr marL="320675" lvl="1" indent="0" algn="just">
              <a:buFont typeface="Wingdings" pitchFamily="2" charset="2"/>
              <a:buChar char="Ø"/>
            </a:pPr>
            <a:r>
              <a:rPr lang="el-GR" sz="1800" dirty="0" smtClean="0">
                <a:solidFill>
                  <a:srgbClr val="000000"/>
                </a:solidFill>
                <a:ea typeface="Calibri" pitchFamily="34" charset="0"/>
                <a:cs typeface="TimesNewRoman"/>
              </a:rPr>
              <a:t>Υποκατάσταση προσφοράς</a:t>
            </a:r>
            <a:r>
              <a:rPr lang="el-GR" sz="1500" dirty="0" smtClean="0">
                <a:solidFill>
                  <a:srgbClr val="000000"/>
                </a:solidFill>
                <a:ea typeface="Calibri" pitchFamily="34" charset="0"/>
                <a:cs typeface="TimesNewRoman"/>
              </a:rPr>
              <a:t>.</a:t>
            </a:r>
            <a:endParaRPr lang="el-GR" dirty="0" smtClean="0"/>
          </a:p>
          <a:p>
            <a:pPr marL="0" indent="0" algn="just">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6" name="TextBox 5"/>
          <p:cNvSpPr txBox="1"/>
          <p:nvPr/>
        </p:nvSpPr>
        <p:spPr>
          <a:xfrm>
            <a:off x="2857488" y="4714884"/>
            <a:ext cx="2143140" cy="923330"/>
          </a:xfrm>
          <a:prstGeom prst="rect">
            <a:avLst/>
          </a:prstGeom>
          <a:solidFill>
            <a:schemeClr val="accent1">
              <a:lumMod val="60000"/>
              <a:lumOff val="40000"/>
            </a:schemeClr>
          </a:solidFill>
          <a:scene3d>
            <a:camera prst="orthographicFront"/>
            <a:lightRig rig="threePt" dir="t"/>
          </a:scene3d>
          <a:sp3d extrusionH="76200">
            <a:extrusionClr>
              <a:schemeClr val="accent1">
                <a:lumMod val="40000"/>
                <a:lumOff val="60000"/>
              </a:schemeClr>
            </a:extrusionClr>
          </a:sp3d>
        </p:spPr>
        <p:txBody>
          <a:bodyPr wrap="square" rtlCol="0">
            <a:spAutoFit/>
          </a:bodyPr>
          <a:lstStyle/>
          <a:p>
            <a:pPr algn="ctr"/>
            <a:r>
              <a:rPr lang="el-GR" dirty="0" smtClean="0">
                <a:latin typeface="+mj-lt"/>
              </a:rPr>
              <a:t>Οι καταναλωτές θα στραφούν σε άλλα προϊόντα ?</a:t>
            </a:r>
            <a:endParaRPr lang="el-GR" dirty="0">
              <a:latin typeface="+mj-lt"/>
            </a:endParaRPr>
          </a:p>
        </p:txBody>
      </p:sp>
      <p:sp>
        <p:nvSpPr>
          <p:cNvPr id="7" name="TextBox 6"/>
          <p:cNvSpPr txBox="1"/>
          <p:nvPr/>
        </p:nvSpPr>
        <p:spPr>
          <a:xfrm>
            <a:off x="5643570" y="4572008"/>
            <a:ext cx="2786082" cy="1200329"/>
          </a:xfrm>
          <a:prstGeom prst="rect">
            <a:avLst/>
          </a:prstGeom>
          <a:solidFill>
            <a:schemeClr val="accent1">
              <a:lumMod val="60000"/>
              <a:lumOff val="40000"/>
            </a:schemeClr>
          </a:solidFill>
        </p:spPr>
        <p:txBody>
          <a:bodyPr wrap="square" rtlCol="0">
            <a:spAutoFit/>
          </a:bodyPr>
          <a:lstStyle/>
          <a:p>
            <a:pPr algn="ctr"/>
            <a:r>
              <a:rPr lang="el-GR" dirty="0" smtClean="0">
                <a:latin typeface="+mn-lt"/>
              </a:rPr>
              <a:t>Οι παραγωγοί άλλων προϊόντων θα αποφασίσουν να παράξουν το σχετικό προϊόν ?</a:t>
            </a:r>
            <a:endParaRPr lang="el-GR" dirty="0">
              <a:latin typeface="+mn-lt"/>
            </a:endParaRPr>
          </a:p>
        </p:txBody>
      </p:sp>
      <p:sp>
        <p:nvSpPr>
          <p:cNvPr id="8" name="TextBox 7"/>
          <p:cNvSpPr txBox="1"/>
          <p:nvPr/>
        </p:nvSpPr>
        <p:spPr>
          <a:xfrm>
            <a:off x="785786" y="4786322"/>
            <a:ext cx="1071570" cy="369332"/>
          </a:xfrm>
          <a:prstGeom prst="rect">
            <a:avLst/>
          </a:prstGeom>
          <a:noFill/>
        </p:spPr>
        <p:txBody>
          <a:bodyPr wrap="square" rtlCol="0">
            <a:spAutoFit/>
          </a:bodyPr>
          <a:lstStyle/>
          <a:p>
            <a:pPr algn="ctr"/>
            <a:r>
              <a:rPr lang="el-GR" b="1" dirty="0" smtClean="0">
                <a:latin typeface="+mj-lt"/>
              </a:rPr>
              <a:t>ΠΡΟΪΟΝ</a:t>
            </a:r>
            <a:endParaRPr lang="el-GR" b="1" dirty="0">
              <a:latin typeface="+mj-lt"/>
            </a:endParaRPr>
          </a:p>
        </p:txBody>
      </p:sp>
      <p:sp>
        <p:nvSpPr>
          <p:cNvPr id="9" name="TextBox 8"/>
          <p:cNvSpPr txBox="1"/>
          <p:nvPr/>
        </p:nvSpPr>
        <p:spPr>
          <a:xfrm>
            <a:off x="3357554" y="4000504"/>
            <a:ext cx="1071570" cy="369332"/>
          </a:xfrm>
          <a:prstGeom prst="rect">
            <a:avLst/>
          </a:prstGeom>
          <a:noFill/>
        </p:spPr>
        <p:txBody>
          <a:bodyPr wrap="square" rtlCol="0">
            <a:spAutoFit/>
          </a:bodyPr>
          <a:lstStyle/>
          <a:p>
            <a:pPr algn="ctr"/>
            <a:r>
              <a:rPr lang="el-GR" b="1" dirty="0" smtClean="0">
                <a:latin typeface="+mj-lt"/>
              </a:rPr>
              <a:t>ΖΗΤΗΣΗ</a:t>
            </a:r>
            <a:endParaRPr lang="el-GR" b="1" dirty="0">
              <a:latin typeface="+mj-lt"/>
            </a:endParaRPr>
          </a:p>
        </p:txBody>
      </p:sp>
      <p:sp>
        <p:nvSpPr>
          <p:cNvPr id="10" name="TextBox 9"/>
          <p:cNvSpPr txBox="1"/>
          <p:nvPr/>
        </p:nvSpPr>
        <p:spPr>
          <a:xfrm>
            <a:off x="6143636" y="4000504"/>
            <a:ext cx="1357322" cy="369332"/>
          </a:xfrm>
          <a:prstGeom prst="rect">
            <a:avLst/>
          </a:prstGeom>
          <a:noFill/>
        </p:spPr>
        <p:txBody>
          <a:bodyPr wrap="square" rtlCol="0">
            <a:spAutoFit/>
          </a:bodyPr>
          <a:lstStyle/>
          <a:p>
            <a:pPr algn="ctr"/>
            <a:r>
              <a:rPr lang="el-GR" b="1" dirty="0" smtClean="0">
                <a:latin typeface="+mj-lt"/>
              </a:rPr>
              <a:t>ΠΡΟΣΦΟΡΑ</a:t>
            </a:r>
            <a:endParaRPr lang="el-GR" b="1" dirty="0">
              <a:latin typeface="+mj-lt"/>
            </a:endParaRPr>
          </a:p>
        </p:txBody>
      </p:sp>
      <p:sp>
        <p:nvSpPr>
          <p:cNvPr id="11" name="Rounded Rectangle 10"/>
          <p:cNvSpPr/>
          <p:nvPr/>
        </p:nvSpPr>
        <p:spPr>
          <a:xfrm>
            <a:off x="571472" y="3929066"/>
            <a:ext cx="8072494" cy="2286016"/>
          </a:xfrm>
          <a:prstGeom prst="round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7950" y="2643182"/>
            <a:ext cx="1584325" cy="801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ΜΥΘΟΣ  ΖΥΘΟΠΟΙΪΑ ΑΕ (ΜΥΘΟΣ) - ΟΛΥΜΠΙΑΚΗ ΖΥΘΟΠΟΙΪΑ (ΦΙΞ) ΕΑ 606/2015 (10)</a:t>
            </a:r>
            <a:endParaRPr lang="el-GR" dirty="0"/>
          </a:p>
        </p:txBody>
      </p:sp>
      <p:sp>
        <p:nvSpPr>
          <p:cNvPr id="3" name="Content Placeholder 2"/>
          <p:cNvSpPr>
            <a:spLocks noGrp="1"/>
          </p:cNvSpPr>
          <p:nvPr>
            <p:ph idx="1"/>
          </p:nvPr>
        </p:nvSpPr>
        <p:spPr>
          <a:xfrm>
            <a:off x="612775" y="1600200"/>
            <a:ext cx="8153400" cy="4781128"/>
          </a:xfrm>
        </p:spPr>
        <p:txBody>
          <a:bodyPr/>
          <a:lstStyle/>
          <a:p>
            <a:pPr marL="0" indent="0" algn="ctr">
              <a:buNone/>
            </a:pPr>
            <a:r>
              <a:rPr lang="el-GR" sz="1800" b="1" dirty="0" smtClean="0"/>
              <a:t>Θεωρία Βλάβης: ΟΡΙΖΟΝΤΙΕΣ ΕΠΙΠΤΩΣΕΙΣ ΜΗ ΣΥΝΤΟΝΙΣΜΕΝΗΣ ΣΥΜΠΕΡΙΦΟΡΑΣ (ΠΙΘΑΝΟΤΗΤΕΣ ΔΗΜΙΟΥΡΓΙΑΣ  Ή ΕΝΙΣΧΥΣΗΣ ΑΤΟΜΙΚΗΣ ΔΕΣΠΟΖΟΥΣΑΣ ΘΕΣΗΣ)</a:t>
            </a:r>
          </a:p>
          <a:p>
            <a:pPr lvl="1"/>
            <a:r>
              <a:rPr lang="el-GR" sz="1800" dirty="0" smtClean="0"/>
              <a:t>Το μερίδιο αγορά της νέας οντότητας 25-35%</a:t>
            </a:r>
          </a:p>
          <a:p>
            <a:pPr lvl="1"/>
            <a:r>
              <a:rPr lang="el-GR" sz="1800" dirty="0" smtClean="0"/>
              <a:t>2</a:t>
            </a:r>
            <a:r>
              <a:rPr lang="el-GR" sz="1800" baseline="30000" dirty="0" smtClean="0"/>
              <a:t>η </a:t>
            </a:r>
            <a:r>
              <a:rPr lang="el-GR" sz="1800" dirty="0" smtClean="0"/>
              <a:t>θέση στη σχετική αγορά η νέα οντότητα </a:t>
            </a:r>
          </a:p>
          <a:p>
            <a:pPr lvl="1"/>
            <a:r>
              <a:rPr lang="el-GR" sz="1800" dirty="0" smtClean="0"/>
              <a:t>Σημαντική διαφορά από την ΑΖ </a:t>
            </a:r>
          </a:p>
          <a:p>
            <a:pPr lvl="1"/>
            <a:r>
              <a:rPr lang="el-GR" sz="1800" dirty="0" smtClean="0"/>
              <a:t>Η ΑΖ μπορεί να ασκήσει ανταγωνιστική πίεση στη ΜΥΘΟΣ – ΦΙΞ </a:t>
            </a:r>
          </a:p>
          <a:p>
            <a:pPr lvl="1"/>
            <a:r>
              <a:rPr lang="el-GR" sz="1800" dirty="0" smtClean="0"/>
              <a:t>Οι λοιποί ανταγωνιστές δύνανται να ασκήσουν ανταγωνιστική πίεση στη ΜΥΘΟΣ – ΦΙΞ</a:t>
            </a:r>
          </a:p>
          <a:p>
            <a:pPr lvl="1"/>
            <a:r>
              <a:rPr lang="el-GR" sz="1800" dirty="0" smtClean="0"/>
              <a:t>Υποκατάσταση των προϊόντων της ΜΥΘΟΣ – ΦΙΞ με τα ανταγωνιστικά προϊόντα </a:t>
            </a:r>
          </a:p>
          <a:p>
            <a:pPr lvl="1"/>
            <a:r>
              <a:rPr lang="el-GR" sz="1800" dirty="0" smtClean="0"/>
              <a:t>Οι περιορισμοί στο δίκτυο διανομής =&gt; α) δεν συνιστούν σημαντικό περιορισμό, β) δεν συνδέονται αιτιωδώς με τη συγκέντρωση </a:t>
            </a:r>
          </a:p>
          <a:p>
            <a:pPr marL="177800" lvl="0" indent="0">
              <a:buNone/>
            </a:pPr>
            <a:r>
              <a:rPr lang="el-GR" sz="1800" b="1" dirty="0" smtClean="0"/>
              <a:t>Συμπέρασμα αξιολόγησης:  </a:t>
            </a:r>
            <a:r>
              <a:rPr lang="el-GR" sz="1800" dirty="0" smtClean="0"/>
              <a:t>Δεν αναμένεται να οδηγήσει η γνωστοποιηθείσα συγκέντρωση σε μη συντονισμένες επιπτώσεις στην αγορά της μπίρας =&gt; δημιουργία ΔΘ</a:t>
            </a:r>
          </a:p>
          <a:p>
            <a:pPr marL="0" indent="0" algn="just">
              <a:buNone/>
            </a:pPr>
            <a:endParaRPr lang="el-GR" sz="1800" b="1" dirty="0" smtClean="0"/>
          </a:p>
          <a:p>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50</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28600"/>
            <a:ext cx="7704856" cy="990600"/>
          </a:xfrm>
        </p:spPr>
        <p:txBody>
          <a:bodyPr/>
          <a:lstStyle/>
          <a:p>
            <a:r>
              <a:rPr lang="el-GR" sz="2400" dirty="0" smtClean="0">
                <a:solidFill>
                  <a:srgbClr val="073763"/>
                </a:solidFill>
              </a:rPr>
              <a:t>Παράδειγμα: Περίπτωση Συγκέντρωσης Πειραιώς </a:t>
            </a:r>
            <a:br>
              <a:rPr lang="el-GR" sz="2400" dirty="0" smtClean="0">
                <a:solidFill>
                  <a:srgbClr val="073763"/>
                </a:solidFill>
              </a:rPr>
            </a:br>
            <a:r>
              <a:rPr lang="el-GR" sz="2400" dirty="0" smtClean="0">
                <a:solidFill>
                  <a:srgbClr val="073763"/>
                </a:solidFill>
              </a:rPr>
              <a:t>και 3 Κυπριακών τραπεζών (</a:t>
            </a:r>
            <a:r>
              <a:rPr lang="en-US" sz="2400" dirty="0" smtClean="0">
                <a:solidFill>
                  <a:srgbClr val="073763"/>
                </a:solidFill>
              </a:rPr>
              <a:t>574/VI</a:t>
            </a:r>
            <a:r>
              <a:rPr lang="el-GR" sz="2400" dirty="0" smtClean="0">
                <a:solidFill>
                  <a:srgbClr val="073763"/>
                </a:solidFill>
              </a:rPr>
              <a:t>Ι/2013) (1)</a:t>
            </a:r>
            <a:endParaRPr lang="en-US" sz="2400" dirty="0">
              <a:solidFill>
                <a:srgbClr val="073763"/>
              </a:solidFill>
            </a:endParaRPr>
          </a:p>
        </p:txBody>
      </p:sp>
      <p:sp>
        <p:nvSpPr>
          <p:cNvPr id="3" name="Content Placeholder 2"/>
          <p:cNvSpPr>
            <a:spLocks noGrp="1"/>
          </p:cNvSpPr>
          <p:nvPr>
            <p:ph idx="1"/>
          </p:nvPr>
        </p:nvSpPr>
        <p:spPr>
          <a:xfrm>
            <a:off x="611560" y="1556792"/>
            <a:ext cx="8153400" cy="5112568"/>
          </a:xfrm>
        </p:spPr>
        <p:txBody>
          <a:bodyPr/>
          <a:lstStyle/>
          <a:p>
            <a:pPr algn="just"/>
            <a:r>
              <a:rPr lang="el-GR" sz="2200" b="1" dirty="0" smtClean="0"/>
              <a:t>ΤΡΑΠΕΖΑ ΠΕΙΡΑΙΩΣ Α.Ε  </a:t>
            </a:r>
          </a:p>
          <a:p>
            <a:pPr algn="just">
              <a:buNone/>
            </a:pPr>
            <a:r>
              <a:rPr lang="el-GR" sz="2200" b="1" i="1" dirty="0" smtClean="0"/>
              <a:t>	ΑΠΕΚΤΗΣΕ</a:t>
            </a:r>
            <a:r>
              <a:rPr lang="el-GR" sz="2200" b="1" dirty="0" smtClean="0"/>
              <a:t> </a:t>
            </a:r>
            <a:r>
              <a:rPr lang="el-GR" sz="2200" dirty="0" smtClean="0"/>
              <a:t> στοιχεία ενεργητικού  &amp; παθητικού της ελληνικής δραστηριότητας των τραπεζικών εταιριών με έδρα την Κύπρο</a:t>
            </a:r>
          </a:p>
          <a:p>
            <a:pPr algn="just">
              <a:buNone/>
            </a:pPr>
            <a:endParaRPr lang="el-GR" sz="2200" dirty="0" smtClean="0"/>
          </a:p>
          <a:p>
            <a:pPr lvl="0"/>
            <a:r>
              <a:rPr lang="el-GR" sz="2200" dirty="0" smtClean="0"/>
              <a:t>ΤΡΑΠΕΖΑ ΚΥΠΡΟΥ ΔΗΜΟΣΙΑ ΕΤΑΙΡΙΑ </a:t>
            </a:r>
            <a:r>
              <a:rPr lang="en-US" sz="2200" dirty="0" smtClean="0"/>
              <a:t>LTD</a:t>
            </a:r>
            <a:endParaRPr lang="el-GR" sz="2200" dirty="0" smtClean="0"/>
          </a:p>
          <a:p>
            <a:pPr lvl="0"/>
            <a:r>
              <a:rPr lang="en-US" sz="2200" dirty="0" smtClean="0"/>
              <a:t>CYPRUS POPULAR BANK PUBLIC Co LTD (</a:t>
            </a:r>
            <a:r>
              <a:rPr lang="el-GR" sz="2200" dirty="0" smtClean="0"/>
              <a:t>ΛΑΪΚΗ</a:t>
            </a:r>
            <a:r>
              <a:rPr lang="en-US" sz="2200" dirty="0" smtClean="0"/>
              <a:t>)</a:t>
            </a:r>
            <a:endParaRPr lang="el-GR" sz="2200" dirty="0" smtClean="0"/>
          </a:p>
          <a:p>
            <a:pPr lvl="0"/>
            <a:r>
              <a:rPr lang="el-GR" sz="2200" dirty="0" smtClean="0"/>
              <a:t>ΕΛΛΗΝΙΚΗ ΤΡΑΠΕΖΑ ΔΗΜΟΣΙΑ ΕΤΑΙΡΙΑ</a:t>
            </a:r>
            <a:r>
              <a:rPr lang="en-US" sz="2200" dirty="0" smtClean="0"/>
              <a:t> LTD </a:t>
            </a:r>
          </a:p>
          <a:p>
            <a:pPr lvl="0">
              <a:buNone/>
            </a:pPr>
            <a:r>
              <a:rPr lang="en-US" sz="2200" dirty="0" smtClean="0"/>
              <a:t> </a:t>
            </a:r>
            <a:endParaRPr lang="en-US" sz="22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51</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0" y="0"/>
            <a:ext cx="971599" cy="60621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28600"/>
            <a:ext cx="7704856" cy="990600"/>
          </a:xfrm>
        </p:spPr>
        <p:txBody>
          <a:bodyPr/>
          <a:lstStyle/>
          <a:p>
            <a:r>
              <a:rPr lang="el-GR" sz="2400" dirty="0" smtClean="0">
                <a:solidFill>
                  <a:srgbClr val="073763"/>
                </a:solidFill>
              </a:rPr>
              <a:t>Παράδειγμα: Περίπτωση Συγκέντρωσης Πειραιώς </a:t>
            </a:r>
            <a:br>
              <a:rPr lang="el-GR" sz="2400" dirty="0" smtClean="0">
                <a:solidFill>
                  <a:srgbClr val="073763"/>
                </a:solidFill>
              </a:rPr>
            </a:br>
            <a:r>
              <a:rPr lang="el-GR" sz="2400" dirty="0" smtClean="0">
                <a:solidFill>
                  <a:srgbClr val="073763"/>
                </a:solidFill>
              </a:rPr>
              <a:t>και 3 Κυπριακών τραπεζών (</a:t>
            </a:r>
            <a:r>
              <a:rPr lang="en-US" sz="2400" dirty="0" smtClean="0">
                <a:solidFill>
                  <a:srgbClr val="073763"/>
                </a:solidFill>
              </a:rPr>
              <a:t>574/VI</a:t>
            </a:r>
            <a:r>
              <a:rPr lang="el-GR" sz="2400" dirty="0" smtClean="0">
                <a:solidFill>
                  <a:srgbClr val="073763"/>
                </a:solidFill>
              </a:rPr>
              <a:t>Ι/2013) (2)</a:t>
            </a:r>
            <a:endParaRPr lang="en-US" sz="2400" dirty="0">
              <a:solidFill>
                <a:srgbClr val="073763"/>
              </a:solidFill>
            </a:endParaRPr>
          </a:p>
        </p:txBody>
      </p:sp>
      <p:sp>
        <p:nvSpPr>
          <p:cNvPr id="3" name="Content Placeholder 2"/>
          <p:cNvSpPr>
            <a:spLocks noGrp="1"/>
          </p:cNvSpPr>
          <p:nvPr>
            <p:ph idx="1"/>
          </p:nvPr>
        </p:nvSpPr>
        <p:spPr>
          <a:xfrm>
            <a:off x="611560" y="1556792"/>
            <a:ext cx="8153400" cy="5112568"/>
          </a:xfrm>
        </p:spPr>
        <p:txBody>
          <a:bodyPr/>
          <a:lstStyle/>
          <a:p>
            <a:pPr marL="342900" lvl="2" indent="-342900">
              <a:buFont typeface="Wingdings" pitchFamily="2" charset="2"/>
              <a:buChar char="q"/>
            </a:pPr>
            <a:r>
              <a:rPr lang="el-GR" sz="2000" dirty="0" smtClean="0"/>
              <a:t>Σχετικές αγορές</a:t>
            </a:r>
          </a:p>
          <a:p>
            <a:pPr marL="800100" lvl="3" indent="-342900">
              <a:spcBef>
                <a:spcPts val="300"/>
              </a:spcBef>
              <a:buClr>
                <a:schemeClr val="accent1"/>
              </a:buClr>
              <a:buFont typeface="Wingdings" pitchFamily="2" charset="2"/>
              <a:buChar char="q"/>
            </a:pPr>
            <a:r>
              <a:rPr lang="el-GR" sz="1800" dirty="0" smtClean="0"/>
              <a:t>Τραπεζικές εργασίες προς ιδιώτες (λιανική τραπεζική)</a:t>
            </a:r>
          </a:p>
          <a:p>
            <a:pPr lvl="2">
              <a:spcBef>
                <a:spcPts val="0"/>
              </a:spcBef>
              <a:buFont typeface="Wingdings" pitchFamily="2" charset="2"/>
              <a:buChar char="q"/>
            </a:pPr>
            <a:r>
              <a:rPr lang="el-GR" sz="1500" dirty="0" smtClean="0"/>
              <a:t>Καταθέσεις</a:t>
            </a:r>
          </a:p>
          <a:p>
            <a:pPr lvl="3">
              <a:spcBef>
                <a:spcPts val="0"/>
              </a:spcBef>
              <a:buFont typeface="Wingdings" pitchFamily="2" charset="2"/>
              <a:buChar char="q"/>
            </a:pPr>
            <a:r>
              <a:rPr lang="el-GR" sz="1500" dirty="0" smtClean="0"/>
              <a:t>Όψεως</a:t>
            </a:r>
          </a:p>
          <a:p>
            <a:pPr lvl="3">
              <a:spcBef>
                <a:spcPts val="0"/>
              </a:spcBef>
              <a:buFont typeface="Wingdings" pitchFamily="2" charset="2"/>
              <a:buChar char="q"/>
            </a:pPr>
            <a:r>
              <a:rPr lang="el-GR" sz="1500" dirty="0" smtClean="0"/>
              <a:t>Ταμιευτηρίου</a:t>
            </a:r>
          </a:p>
          <a:p>
            <a:pPr lvl="3">
              <a:spcBef>
                <a:spcPts val="0"/>
              </a:spcBef>
              <a:buFont typeface="Wingdings" pitchFamily="2" charset="2"/>
              <a:buChar char="q"/>
            </a:pPr>
            <a:r>
              <a:rPr lang="el-GR" sz="1500" dirty="0" smtClean="0"/>
              <a:t>Προθεσμίας</a:t>
            </a:r>
          </a:p>
          <a:p>
            <a:pPr lvl="2">
              <a:spcBef>
                <a:spcPts val="0"/>
              </a:spcBef>
              <a:buFont typeface="Wingdings" pitchFamily="2" charset="2"/>
              <a:buChar char="q"/>
            </a:pPr>
            <a:r>
              <a:rPr lang="el-GR" sz="1500" dirty="0" smtClean="0"/>
              <a:t>Χορηγήσεις</a:t>
            </a:r>
          </a:p>
          <a:p>
            <a:pPr lvl="3">
              <a:spcBef>
                <a:spcPts val="0"/>
              </a:spcBef>
              <a:buFont typeface="Wingdings" pitchFamily="2" charset="2"/>
              <a:buChar char="q"/>
            </a:pPr>
            <a:r>
              <a:rPr lang="el-GR" sz="1500" dirty="0" smtClean="0"/>
              <a:t>Στεγαστικά δάνεια</a:t>
            </a:r>
          </a:p>
          <a:p>
            <a:pPr lvl="3">
              <a:spcBef>
                <a:spcPts val="0"/>
              </a:spcBef>
              <a:buFont typeface="Wingdings" pitchFamily="2" charset="2"/>
              <a:buChar char="q"/>
            </a:pPr>
            <a:r>
              <a:rPr lang="el-GR" sz="1500" dirty="0" smtClean="0"/>
              <a:t>Καταναλωτικά δάνεια (ανοιχτά και τοκοχρεωλυτικά)</a:t>
            </a:r>
          </a:p>
          <a:p>
            <a:pPr lvl="3">
              <a:spcBef>
                <a:spcPts val="0"/>
              </a:spcBef>
              <a:buFont typeface="Wingdings" pitchFamily="2" charset="2"/>
              <a:buChar char="q"/>
            </a:pPr>
            <a:r>
              <a:rPr lang="el-GR" sz="1500" dirty="0" smtClean="0"/>
              <a:t>Δάνεια μέσω πιστωτικών καρτών</a:t>
            </a:r>
          </a:p>
          <a:p>
            <a:pPr marL="800100" lvl="3" indent="-342900">
              <a:spcBef>
                <a:spcPts val="300"/>
              </a:spcBef>
              <a:buClr>
                <a:schemeClr val="accent1"/>
              </a:buClr>
              <a:buFont typeface="Wingdings" pitchFamily="2" charset="2"/>
              <a:buChar char="q"/>
            </a:pPr>
            <a:r>
              <a:rPr lang="el-GR" sz="1800" dirty="0" smtClean="0"/>
              <a:t>Τραπεζικές εργασίες προς επιχειρήσεις (επιχειρηματική τραπεζική)</a:t>
            </a:r>
          </a:p>
          <a:p>
            <a:pPr marL="1257300" lvl="4" indent="-342900">
              <a:spcBef>
                <a:spcPts val="0"/>
              </a:spcBef>
              <a:buClr>
                <a:schemeClr val="accent1"/>
              </a:buClr>
              <a:buFont typeface="Wingdings" pitchFamily="2" charset="2"/>
              <a:buChar char="q"/>
            </a:pPr>
            <a:r>
              <a:rPr lang="el-GR" sz="1500" dirty="0" smtClean="0"/>
              <a:t>Αντίστοιχη κατηγοριοποίηση</a:t>
            </a:r>
          </a:p>
          <a:p>
            <a:pPr marL="801688" lvl="1" indent="-352425">
              <a:spcBef>
                <a:spcPts val="300"/>
              </a:spcBef>
              <a:buFont typeface="Wingdings" pitchFamily="2" charset="2"/>
              <a:buChar char="q"/>
              <a:tabLst>
                <a:tab pos="801688" algn="l"/>
              </a:tabLst>
            </a:pPr>
            <a:r>
              <a:rPr lang="el-GR" sz="1800" dirty="0" smtClean="0"/>
              <a:t>Μέσα πληρωμής – κάρτες</a:t>
            </a:r>
          </a:p>
          <a:p>
            <a:pPr lvl="2">
              <a:spcBef>
                <a:spcPts val="0"/>
              </a:spcBef>
              <a:buFont typeface="Wingdings" pitchFamily="2" charset="2"/>
              <a:buChar char="q"/>
            </a:pPr>
            <a:r>
              <a:rPr lang="el-GR" sz="1500" dirty="0" smtClean="0"/>
              <a:t>Έκδοση χρεωστικών καρτών</a:t>
            </a:r>
          </a:p>
          <a:p>
            <a:pPr lvl="2">
              <a:spcBef>
                <a:spcPts val="0"/>
              </a:spcBef>
              <a:buFont typeface="Wingdings" pitchFamily="2" charset="2"/>
              <a:buChar char="q"/>
            </a:pPr>
            <a:r>
              <a:rPr lang="el-GR" sz="1500" dirty="0" smtClean="0"/>
              <a:t>Έκδοση πιστωτικών καρτών</a:t>
            </a:r>
          </a:p>
          <a:p>
            <a:pPr lvl="2">
              <a:spcBef>
                <a:spcPts val="0"/>
              </a:spcBef>
              <a:buFont typeface="Wingdings" pitchFamily="2" charset="2"/>
              <a:buChar char="q"/>
            </a:pPr>
            <a:r>
              <a:rPr lang="el-GR" sz="1500" dirty="0" smtClean="0"/>
              <a:t>Αποδοχή καρτών (χρεωστικών και πιστωτικών)</a:t>
            </a:r>
          </a:p>
          <a:p>
            <a:pPr marL="800100" lvl="3" indent="-342900">
              <a:spcBef>
                <a:spcPts val="300"/>
              </a:spcBef>
              <a:buClr>
                <a:schemeClr val="accent1"/>
              </a:buClr>
              <a:buFont typeface="Wingdings" pitchFamily="2" charset="2"/>
              <a:buChar char="q"/>
            </a:pPr>
            <a:r>
              <a:rPr lang="el-GR" sz="1800" b="1" dirty="0" smtClean="0"/>
              <a:t>Πρακτορεία επιχειρηματικών απαιτήσεων </a:t>
            </a:r>
            <a:r>
              <a:rPr lang="en-US" sz="1800" b="1" dirty="0" smtClean="0"/>
              <a:t>(factoring)</a:t>
            </a:r>
            <a:endParaRPr lang="el-GR" sz="1800" b="1" dirty="0" smtClean="0"/>
          </a:p>
          <a:p>
            <a:pPr marL="800100" lvl="3" indent="-342900">
              <a:spcBef>
                <a:spcPts val="300"/>
              </a:spcBef>
              <a:buClr>
                <a:schemeClr val="accent1"/>
              </a:buClr>
              <a:buFont typeface="Wingdings" pitchFamily="2" charset="2"/>
              <a:buChar char="q"/>
            </a:pPr>
            <a:r>
              <a:rPr lang="el-GR" sz="1800" dirty="0" smtClean="0"/>
              <a:t>Διάθεση Αμοιβαίων κεφαλαίων</a:t>
            </a:r>
          </a:p>
          <a:p>
            <a:pPr marL="800100" lvl="3" indent="-342900">
              <a:spcBef>
                <a:spcPts val="300"/>
              </a:spcBef>
              <a:buClr>
                <a:schemeClr val="accent1"/>
              </a:buClr>
              <a:buFont typeface="Wingdings" pitchFamily="2" charset="2"/>
              <a:buChar char="q"/>
            </a:pPr>
            <a:r>
              <a:rPr lang="el-GR" sz="1800" dirty="0" smtClean="0"/>
              <a:t>Χρηματοδοτικές μισθώσεις</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52</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0" y="0"/>
            <a:ext cx="971599" cy="60621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7215336" cy="990600"/>
          </a:xfrm>
        </p:spPr>
        <p:txBody>
          <a:bodyPr/>
          <a:lstStyle/>
          <a:p>
            <a:r>
              <a:rPr lang="el-GR" sz="2400" dirty="0" smtClean="0">
                <a:solidFill>
                  <a:srgbClr val="073763"/>
                </a:solidFill>
              </a:rPr>
              <a:t>Παράδειγμα:  Περίπτωση Συγκέντρωσης Πειραιώς και 3 Κυπριακών τραπεζών (</a:t>
            </a:r>
            <a:r>
              <a:rPr lang="en-US" sz="2400" dirty="0" smtClean="0">
                <a:solidFill>
                  <a:srgbClr val="073763"/>
                </a:solidFill>
              </a:rPr>
              <a:t>574/VI</a:t>
            </a:r>
            <a:r>
              <a:rPr lang="el-GR" sz="2400" dirty="0" smtClean="0">
                <a:solidFill>
                  <a:srgbClr val="073763"/>
                </a:solidFill>
              </a:rPr>
              <a:t>Ι/2013) (3)</a:t>
            </a:r>
            <a:endParaRPr lang="en-US" sz="2400" dirty="0" smtClean="0">
              <a:solidFill>
                <a:srgbClr val="073763"/>
              </a:solidFill>
            </a:endParaRPr>
          </a:p>
        </p:txBody>
      </p:sp>
      <p:sp>
        <p:nvSpPr>
          <p:cNvPr id="3" name="Content Placeholder 2"/>
          <p:cNvSpPr>
            <a:spLocks noGrp="1"/>
          </p:cNvSpPr>
          <p:nvPr>
            <p:ph idx="1"/>
          </p:nvPr>
        </p:nvSpPr>
        <p:spPr/>
        <p:txBody>
          <a:bodyPr/>
          <a:lstStyle/>
          <a:p>
            <a:pPr algn="just"/>
            <a:r>
              <a:rPr lang="en-US" sz="2000" b="1" dirty="0" smtClean="0"/>
              <a:t>Factoring: </a:t>
            </a:r>
            <a:r>
              <a:rPr lang="el-GR" sz="2000" dirty="0" smtClean="0"/>
              <a:t>τριμερής συνεργασία μεταξύ του προμηθευτή, του οφειλέτη του και ενός εξειδικευμένου χρηματοοικονομικού ενδιάμεσου/πράκτορα, ο οποίος αναλαμβάνει τη λογιστική παρακολούθηση, διαχείριση και είσπραξη των επί πιστώσει βραχυπρόθεσμων εμπορικών απαιτήσεων (</a:t>
            </a:r>
            <a:r>
              <a:rPr lang="el-GR" sz="2000" dirty="0" err="1" smtClean="0"/>
              <a:t>trade</a:t>
            </a:r>
            <a:r>
              <a:rPr lang="el-GR" sz="2000" dirty="0" smtClean="0"/>
              <a:t> </a:t>
            </a:r>
            <a:r>
              <a:rPr lang="el-GR" sz="2000" dirty="0" err="1" smtClean="0"/>
              <a:t>receivables</a:t>
            </a:r>
            <a:r>
              <a:rPr lang="el-GR" sz="2000" dirty="0" smtClean="0"/>
              <a:t>)</a:t>
            </a:r>
          </a:p>
          <a:p>
            <a:r>
              <a:rPr lang="el-GR" sz="2000" dirty="0" smtClean="0"/>
              <a:t>Ανταγωνιστικές Συνθήκες:</a:t>
            </a:r>
          </a:p>
          <a:p>
            <a:pPr lvl="1"/>
            <a:r>
              <a:rPr lang="el-GR" sz="1700" dirty="0" smtClean="0"/>
              <a:t>Ψηλά εμπόδια εισόδου</a:t>
            </a:r>
          </a:p>
          <a:p>
            <a:pPr lvl="2"/>
            <a:r>
              <a:rPr lang="el-GR" sz="1500" dirty="0" smtClean="0"/>
              <a:t>Πραγματικά: υψηλές εκ του νόμου απαιτήσεις αρχικού κεφαλαίου, σημαντική πελατειακή βάση για επιτυχή δραστηριοποίηση</a:t>
            </a:r>
          </a:p>
          <a:p>
            <a:pPr lvl="2"/>
            <a:r>
              <a:rPr lang="el-GR" sz="1500" dirty="0" smtClean="0"/>
              <a:t>Νομικά: Άδεια </a:t>
            </a:r>
            <a:r>
              <a:rPr lang="el-GR" sz="1500" dirty="0" err="1" smtClean="0"/>
              <a:t>ΤτΕ</a:t>
            </a:r>
            <a:r>
              <a:rPr lang="el-GR" sz="1500" dirty="0" smtClean="0"/>
              <a:t> και έλεγχος σκοπιμότητας</a:t>
            </a:r>
            <a:endParaRPr lang="en-US" sz="1500" dirty="0" smtClean="0"/>
          </a:p>
          <a:p>
            <a:pPr lvl="1"/>
            <a:r>
              <a:rPr lang="el-GR" sz="1700" dirty="0" smtClean="0"/>
              <a:t>Μικρή ένταση δυνητικού ανταγωνισμού</a:t>
            </a:r>
          </a:p>
          <a:p>
            <a:pPr lvl="1"/>
            <a:r>
              <a:rPr lang="el-GR" sz="1700" dirty="0" smtClean="0"/>
              <a:t>Εύκολη η μεταστροφή προμηθευτή</a:t>
            </a:r>
          </a:p>
          <a:p>
            <a:pPr lvl="1"/>
            <a:r>
              <a:rPr lang="el-GR" sz="1800" dirty="0" smtClean="0"/>
              <a:t>Δεν υπάρχει διαφάνεια μεταξύ των δραστηριοποιούμενων επιχειρήσεων ως προς την τιμολόγηση</a:t>
            </a:r>
            <a:endParaRPr lang="el-GR" sz="1700" dirty="0" smtClean="0"/>
          </a:p>
          <a:p>
            <a:pPr lvl="1"/>
            <a:endParaRPr lang="el-GR" sz="1700"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53</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179512" y="0"/>
            <a:ext cx="1331913" cy="7302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28600"/>
            <a:ext cx="7128792" cy="990600"/>
          </a:xfrm>
        </p:spPr>
        <p:txBody>
          <a:bodyPr/>
          <a:lstStyle/>
          <a:p>
            <a:r>
              <a:rPr lang="el-GR" sz="2400" dirty="0" smtClean="0">
                <a:solidFill>
                  <a:srgbClr val="073763"/>
                </a:solidFill>
              </a:rPr>
              <a:t>Παράδειγμα: Περίπτωση Συγκέντρωσης Πειραιώς και 3 Κυπριακών τραπεζών (</a:t>
            </a:r>
            <a:r>
              <a:rPr lang="en-US" sz="2400" dirty="0" smtClean="0">
                <a:solidFill>
                  <a:srgbClr val="073763"/>
                </a:solidFill>
              </a:rPr>
              <a:t>574/VI</a:t>
            </a:r>
            <a:r>
              <a:rPr lang="el-GR" sz="2400" dirty="0" smtClean="0">
                <a:solidFill>
                  <a:srgbClr val="073763"/>
                </a:solidFill>
              </a:rPr>
              <a:t>Ι/2013) (4)</a:t>
            </a:r>
            <a:endParaRPr lang="en-US" sz="2400" dirty="0">
              <a:solidFill>
                <a:srgbClr val="073763"/>
              </a:solidFill>
            </a:endParaRPr>
          </a:p>
        </p:txBody>
      </p:sp>
      <p:sp>
        <p:nvSpPr>
          <p:cNvPr id="3" name="Content Placeholder 2"/>
          <p:cNvSpPr>
            <a:spLocks noGrp="1"/>
          </p:cNvSpPr>
          <p:nvPr>
            <p:ph idx="1"/>
          </p:nvPr>
        </p:nvSpPr>
        <p:spPr/>
        <p:txBody>
          <a:bodyPr/>
          <a:lstStyle/>
          <a:p>
            <a:r>
              <a:rPr lang="el-GR" sz="2200" dirty="0" smtClean="0"/>
              <a:t>Τιμολόγηση:</a:t>
            </a:r>
          </a:p>
          <a:p>
            <a:pPr lvl="1"/>
            <a:r>
              <a:rPr lang="el-GR" sz="1800" dirty="0" smtClean="0"/>
              <a:t>Προμήθεια διαχείρισης: λειτουργικό κόστος του πράκτορα</a:t>
            </a:r>
            <a:endParaRPr lang="en-US" sz="1800" dirty="0" smtClean="0"/>
          </a:p>
          <a:p>
            <a:pPr lvl="1"/>
            <a:r>
              <a:rPr lang="el-GR" sz="1800" dirty="0" smtClean="0"/>
              <a:t>Προμήθεια προεξόφλησης: κόστος άντλησης ρευστότητας με το οποίο επιβαρύνεται ο προμηθευτής/πελάτης - προσεγγίζει την έννοια του μικτού περιθωρίου κέρδους</a:t>
            </a:r>
            <a:endParaRPr lang="en-US" sz="1800" dirty="0" smtClean="0"/>
          </a:p>
          <a:p>
            <a:r>
              <a:rPr lang="el-GR" sz="2200" dirty="0" smtClean="0"/>
              <a:t> Περιθώρια κέρδους:</a:t>
            </a:r>
          </a:p>
          <a:p>
            <a:pPr lvl="1" algn="just"/>
            <a:r>
              <a:rPr lang="el-GR" sz="1700" dirty="0" smtClean="0"/>
              <a:t>Από το διάγραμμα, η [Τράπεζα 1], η [Τράπεζα 2], η [Τράπεζα 3], και η [Τράπεζα 6] λειτουργούν με χαμηλότερο μικτό περιθώριο κέρδους έναντι των [Τράπεζα 7] και η [Τράπεζα 5]. Μάλιστα, η [Τράπεζα 1] διαχρονικά παρουσιάζει τις λιγότερες διακυμάνσεις και παραμένει σταθερά σε χαμηλά επίπεδα μικτού περιθωρίου κέρδους. Αυτό μπορεί να οφείλεται τόσο σε μειωμένο κόστος λειτουργίας όσο και σε πιο ανταγωνιστική τιμολόγηση έναντι των λοιπών εταιριών</a:t>
            </a:r>
            <a:endParaRPr lang="en-US" sz="1700" dirty="0" smtClean="0"/>
          </a:p>
          <a:p>
            <a:pPr lvl="1">
              <a:buNone/>
            </a:pPr>
            <a:endParaRPr lang="el-GR"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54</a:t>
            </a:fld>
            <a:endParaRPr lang="el-GR"/>
          </a:p>
        </p:txBody>
      </p:sp>
      <p:pic>
        <p:nvPicPr>
          <p:cNvPr id="6" name="Picture 5" descr="logo"/>
          <p:cNvPicPr>
            <a:picLocks noChangeAspect="1" noChangeArrowheads="1"/>
          </p:cNvPicPr>
          <p:nvPr/>
        </p:nvPicPr>
        <p:blipFill>
          <a:blip r:embed="rId2" cstate="print"/>
          <a:srcRect/>
          <a:stretch>
            <a:fillRect/>
          </a:stretch>
        </p:blipFill>
        <p:spPr bwMode="auto">
          <a:xfrm>
            <a:off x="179512" y="0"/>
            <a:ext cx="1331913" cy="7302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6999312" cy="990600"/>
          </a:xfrm>
        </p:spPr>
        <p:txBody>
          <a:bodyPr/>
          <a:lstStyle/>
          <a:p>
            <a:r>
              <a:rPr lang="el-GR" sz="2400" dirty="0" smtClean="0">
                <a:solidFill>
                  <a:srgbClr val="073763"/>
                </a:solidFill>
              </a:rPr>
              <a:t>Παράδειγμα: Περίπτωση Συγκέντρωσης Πειραιώς και 3 Κυπριακών τραπεζών (</a:t>
            </a:r>
            <a:r>
              <a:rPr lang="en-US" sz="2400" dirty="0" smtClean="0">
                <a:solidFill>
                  <a:srgbClr val="073763"/>
                </a:solidFill>
              </a:rPr>
              <a:t>574/VI</a:t>
            </a:r>
            <a:r>
              <a:rPr lang="el-GR" sz="2400" dirty="0" smtClean="0">
                <a:solidFill>
                  <a:srgbClr val="073763"/>
                </a:solidFill>
              </a:rPr>
              <a:t>Ι/2013) (5)</a:t>
            </a:r>
            <a:endParaRPr lang="el-GR"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55</a:t>
            </a:fld>
            <a:endParaRPr lang="el-GR"/>
          </a:p>
        </p:txBody>
      </p:sp>
      <p:pic>
        <p:nvPicPr>
          <p:cNvPr id="196610" name="Picture 2"/>
          <p:cNvPicPr>
            <a:picLocks noGrp="1" noChangeAspect="1" noChangeArrowheads="1"/>
          </p:cNvPicPr>
          <p:nvPr>
            <p:ph idx="1"/>
          </p:nvPr>
        </p:nvPicPr>
        <p:blipFill>
          <a:blip r:embed="rId2" cstate="print"/>
          <a:srcRect/>
          <a:stretch>
            <a:fillRect/>
          </a:stretch>
        </p:blipFill>
        <p:spPr bwMode="auto">
          <a:xfrm>
            <a:off x="612775" y="1706710"/>
            <a:ext cx="8153400" cy="4312943"/>
          </a:xfrm>
          <a:prstGeom prst="rect">
            <a:avLst/>
          </a:prstGeom>
          <a:noFill/>
          <a:ln w="9525">
            <a:noFill/>
            <a:miter lim="800000"/>
            <a:headEnd/>
            <a:tailEnd/>
          </a:ln>
        </p:spPr>
      </p:pic>
      <p:pic>
        <p:nvPicPr>
          <p:cNvPr id="6" name="Picture 5" descr="logo"/>
          <p:cNvPicPr>
            <a:picLocks noChangeAspect="1" noChangeArrowheads="1"/>
          </p:cNvPicPr>
          <p:nvPr/>
        </p:nvPicPr>
        <p:blipFill>
          <a:blip r:embed="rId3" cstate="print"/>
          <a:srcRect/>
          <a:stretch>
            <a:fillRect/>
          </a:stretch>
        </p:blipFill>
        <p:spPr bwMode="auto">
          <a:xfrm>
            <a:off x="179512" y="332656"/>
            <a:ext cx="1331913" cy="7302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28600"/>
            <a:ext cx="7056784" cy="990600"/>
          </a:xfrm>
        </p:spPr>
        <p:txBody>
          <a:bodyPr/>
          <a:lstStyle/>
          <a:p>
            <a:r>
              <a:rPr lang="el-GR" sz="2400" dirty="0" smtClean="0">
                <a:solidFill>
                  <a:srgbClr val="073763"/>
                </a:solidFill>
              </a:rPr>
              <a:t>Παράδειγμα: Περίπτωση Συγκέντρωσης Πειραιώς και 3 Κυπριακών τραπεζών (</a:t>
            </a:r>
            <a:r>
              <a:rPr lang="en-US" sz="2400" dirty="0" smtClean="0">
                <a:solidFill>
                  <a:srgbClr val="073763"/>
                </a:solidFill>
              </a:rPr>
              <a:t>574/VI</a:t>
            </a:r>
            <a:r>
              <a:rPr lang="el-GR" sz="2400" dirty="0" smtClean="0">
                <a:solidFill>
                  <a:srgbClr val="073763"/>
                </a:solidFill>
              </a:rPr>
              <a:t>Ι/2013) (6)</a:t>
            </a:r>
            <a:endParaRPr lang="en-US" sz="2400" dirty="0">
              <a:solidFill>
                <a:srgbClr val="073763"/>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56</a:t>
            </a:fld>
            <a:endParaRPr lang="el-GR"/>
          </a:p>
        </p:txBody>
      </p:sp>
      <p:pic>
        <p:nvPicPr>
          <p:cNvPr id="5" name="Picture 4"/>
          <p:cNvPicPr/>
          <p:nvPr/>
        </p:nvPicPr>
        <p:blipFill>
          <a:blip r:embed="rId2" cstate="print"/>
          <a:srcRect l="20988" t="20455" r="20988" b="9091"/>
          <a:stretch>
            <a:fillRect/>
          </a:stretch>
        </p:blipFill>
        <p:spPr bwMode="auto">
          <a:xfrm>
            <a:off x="971600" y="2060848"/>
            <a:ext cx="6840760" cy="3168352"/>
          </a:xfrm>
          <a:prstGeom prst="rect">
            <a:avLst/>
          </a:prstGeom>
          <a:noFill/>
          <a:ln w="9525">
            <a:noFill/>
            <a:miter lim="800000"/>
            <a:headEnd/>
            <a:tailEnd/>
          </a:ln>
        </p:spPr>
      </p:pic>
      <p:pic>
        <p:nvPicPr>
          <p:cNvPr id="7" name="Picture 6" descr="logo"/>
          <p:cNvPicPr>
            <a:picLocks noChangeAspect="1" noChangeArrowheads="1"/>
          </p:cNvPicPr>
          <p:nvPr/>
        </p:nvPicPr>
        <p:blipFill>
          <a:blip r:embed="rId3" cstate="print"/>
          <a:srcRect/>
          <a:stretch>
            <a:fillRect/>
          </a:stretch>
        </p:blipFill>
        <p:spPr bwMode="auto">
          <a:xfrm>
            <a:off x="179512" y="0"/>
            <a:ext cx="1331913" cy="730250"/>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srcRect/>
          <a:stretch>
            <a:fillRect/>
          </a:stretch>
        </p:blipFill>
        <p:spPr bwMode="auto">
          <a:xfrm>
            <a:off x="1043608" y="5229201"/>
            <a:ext cx="6138391" cy="122413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7128792" cy="990600"/>
          </a:xfrm>
        </p:spPr>
        <p:txBody>
          <a:bodyPr/>
          <a:lstStyle/>
          <a:p>
            <a:r>
              <a:rPr lang="el-GR" sz="2400" dirty="0" smtClean="0">
                <a:solidFill>
                  <a:srgbClr val="073763"/>
                </a:solidFill>
              </a:rPr>
              <a:t>Εφαρμογή: Περίπτωση Συγκέντρωσης Πειραιώς και 3 Κυπριακών τραπεζών (</a:t>
            </a:r>
            <a:r>
              <a:rPr lang="en-US" sz="2400" dirty="0" smtClean="0">
                <a:solidFill>
                  <a:srgbClr val="073763"/>
                </a:solidFill>
              </a:rPr>
              <a:t>574/VI</a:t>
            </a:r>
            <a:r>
              <a:rPr lang="el-GR" sz="2400" dirty="0" smtClean="0">
                <a:solidFill>
                  <a:srgbClr val="073763"/>
                </a:solidFill>
              </a:rPr>
              <a:t>Ι/2013) (7)</a:t>
            </a:r>
            <a:endParaRPr lang="en-US" sz="2400" dirty="0">
              <a:solidFill>
                <a:srgbClr val="073763"/>
              </a:solidFill>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marL="319088" lvl="1" indent="-319088" algn="ctr">
              <a:spcBef>
                <a:spcPts val="700"/>
              </a:spcBef>
              <a:buClr>
                <a:schemeClr val="accent2"/>
              </a:buClr>
              <a:buSzPct val="60000"/>
              <a:buNone/>
            </a:pPr>
            <a:r>
              <a:rPr lang="el-GR" sz="2800" dirty="0" smtClean="0">
                <a:cs typeface="Arial" pitchFamily="34" charset="0"/>
                <a:sym typeface="Wingdings" pitchFamily="2" charset="2"/>
              </a:rPr>
              <a:t> </a:t>
            </a:r>
            <a:r>
              <a:rPr lang="en-GB" sz="2800" dirty="0" smtClean="0">
                <a:solidFill>
                  <a:schemeClr val="accent4"/>
                </a:solidFill>
                <a:cs typeface="Arial" pitchFamily="34" charset="0"/>
                <a:sym typeface="Wingdings" pitchFamily="2" charset="2"/>
              </a:rPr>
              <a:t></a:t>
            </a:r>
            <a:r>
              <a:rPr lang="el-GR" b="1" dirty="0" smtClean="0"/>
              <a:t> ΟΧΙ ΜΟΝΟΜΕΡΕΙΣ ΕΠΙΔΡΑΣΕΙΣ</a:t>
            </a:r>
          </a:p>
          <a:p>
            <a:pPr marL="319088" lvl="1" indent="-319088" algn="ctr">
              <a:spcBef>
                <a:spcPts val="700"/>
              </a:spcBef>
              <a:buClr>
                <a:schemeClr val="accent2"/>
              </a:buClr>
              <a:buSzPct val="60000"/>
              <a:buNone/>
            </a:pPr>
            <a:r>
              <a:rPr lang="el-GR" dirty="0" smtClean="0"/>
              <a:t>Ωστόσο…</a:t>
            </a:r>
          </a:p>
          <a:p>
            <a:pPr algn="ctr">
              <a:buNone/>
            </a:pPr>
            <a:endParaRPr lang="en-US" b="1"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57</a:t>
            </a:fld>
            <a:endParaRPr lang="el-GR"/>
          </a:p>
        </p:txBody>
      </p:sp>
      <p:pic>
        <p:nvPicPr>
          <p:cNvPr id="5" name="Content Placeholder 4"/>
          <p:cNvPicPr>
            <a:picLocks/>
          </p:cNvPicPr>
          <p:nvPr/>
        </p:nvPicPr>
        <p:blipFill>
          <a:blip r:embed="rId2" cstate="print"/>
          <a:srcRect l="11848" t="24497" r="17452" b="15045"/>
          <a:stretch>
            <a:fillRect/>
          </a:stretch>
        </p:blipFill>
        <p:spPr bwMode="auto">
          <a:xfrm>
            <a:off x="1835696" y="1700808"/>
            <a:ext cx="5472608" cy="2880320"/>
          </a:xfrm>
          <a:prstGeom prst="rect">
            <a:avLst/>
          </a:prstGeom>
          <a:noFill/>
          <a:ln w="9525">
            <a:noFill/>
            <a:miter lim="800000"/>
            <a:headEnd/>
            <a:tailEnd/>
          </a:ln>
        </p:spPr>
      </p:pic>
      <p:pic>
        <p:nvPicPr>
          <p:cNvPr id="6" name="Picture 5" descr="logo"/>
          <p:cNvPicPr>
            <a:picLocks noChangeAspect="1" noChangeArrowheads="1"/>
          </p:cNvPicPr>
          <p:nvPr/>
        </p:nvPicPr>
        <p:blipFill>
          <a:blip r:embed="rId3" cstate="print"/>
          <a:srcRect/>
          <a:stretch>
            <a:fillRect/>
          </a:stretch>
        </p:blipFill>
        <p:spPr bwMode="auto">
          <a:xfrm>
            <a:off x="179512" y="0"/>
            <a:ext cx="1331913" cy="7302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7128792" cy="990600"/>
          </a:xfrm>
        </p:spPr>
        <p:txBody>
          <a:bodyPr/>
          <a:lstStyle/>
          <a:p>
            <a:r>
              <a:rPr lang="el-GR" sz="2400" dirty="0" smtClean="0">
                <a:solidFill>
                  <a:srgbClr val="073763"/>
                </a:solidFill>
              </a:rPr>
              <a:t>Εφαρμογή: Περίπτωση Συγκέντρωσης Πειραιώς και 3 Κυπριακών τραπεζών (</a:t>
            </a:r>
            <a:r>
              <a:rPr lang="en-US" sz="2400" dirty="0" smtClean="0">
                <a:solidFill>
                  <a:srgbClr val="073763"/>
                </a:solidFill>
              </a:rPr>
              <a:t>574/VI</a:t>
            </a:r>
            <a:r>
              <a:rPr lang="el-GR" sz="2400" dirty="0" smtClean="0">
                <a:solidFill>
                  <a:srgbClr val="073763"/>
                </a:solidFill>
              </a:rPr>
              <a:t>Ι/2013) (8)</a:t>
            </a:r>
            <a:endParaRPr lang="en-US" sz="2400" dirty="0">
              <a:solidFill>
                <a:srgbClr val="073763"/>
              </a:solidFill>
            </a:endParaRPr>
          </a:p>
        </p:txBody>
      </p:sp>
      <p:sp>
        <p:nvSpPr>
          <p:cNvPr id="3" name="Content Placeholder 2"/>
          <p:cNvSpPr>
            <a:spLocks noGrp="1"/>
          </p:cNvSpPr>
          <p:nvPr>
            <p:ph idx="1"/>
          </p:nvPr>
        </p:nvSpPr>
        <p:spPr>
          <a:xfrm>
            <a:off x="612774" y="1600200"/>
            <a:ext cx="8207697" cy="4997152"/>
          </a:xfrm>
        </p:spPr>
        <p:txBody>
          <a:bodyPr/>
          <a:lstStyle/>
          <a:p>
            <a:r>
              <a:rPr lang="el-GR" sz="2700" b="1" dirty="0" smtClean="0"/>
              <a:t>Συντονισμένα αποτελέσματα;</a:t>
            </a:r>
          </a:p>
          <a:p>
            <a:pPr lvl="1"/>
            <a:r>
              <a:rPr lang="el-GR" sz="2400" dirty="0" smtClean="0"/>
              <a:t>ΗΗΙ&gt;2000, ΔΗΗΙ&gt;250</a:t>
            </a:r>
          </a:p>
          <a:p>
            <a:pPr lvl="1"/>
            <a:r>
              <a:rPr lang="en-US" sz="2400" dirty="0" smtClean="0"/>
              <a:t>CR</a:t>
            </a:r>
            <a:r>
              <a:rPr lang="en-US" sz="2400" baseline="-25000" dirty="0" smtClean="0"/>
              <a:t>3</a:t>
            </a:r>
            <a:r>
              <a:rPr lang="en-US" sz="2400" dirty="0" smtClean="0"/>
              <a:t>&gt;80%</a:t>
            </a:r>
            <a:r>
              <a:rPr lang="el-GR" sz="2400" dirty="0" smtClean="0"/>
              <a:t>, μικρό </a:t>
            </a:r>
            <a:r>
              <a:rPr lang="en-US" sz="2400" dirty="0" smtClean="0"/>
              <a:t>fringe</a:t>
            </a:r>
            <a:endParaRPr lang="el-GR" sz="2400" dirty="0" smtClean="0"/>
          </a:p>
          <a:p>
            <a:pPr lvl="1"/>
            <a:r>
              <a:rPr lang="el-GR" sz="2400" dirty="0" smtClean="0"/>
              <a:t>Σχεδόν απόλυτη συμμετρία των 3 πρώτων, που δημιουργείται </a:t>
            </a:r>
            <a:r>
              <a:rPr lang="el-GR" sz="2400" b="1" dirty="0" smtClean="0"/>
              <a:t>λόγω</a:t>
            </a:r>
            <a:r>
              <a:rPr lang="el-GR" sz="2400" dirty="0" smtClean="0"/>
              <a:t> της εξεταζόμενης συγκέντρωσης</a:t>
            </a:r>
          </a:p>
          <a:p>
            <a:pPr lvl="1"/>
            <a:r>
              <a:rPr lang="el-GR" sz="2400" dirty="0" smtClean="0"/>
              <a:t>Σημαντικά εμπόδια εισόδου, απουσία δυνητικού ανταγωνισμού</a:t>
            </a:r>
          </a:p>
          <a:p>
            <a:pPr lvl="1"/>
            <a:r>
              <a:rPr lang="el-GR" sz="2400" dirty="0" smtClean="0"/>
              <a:t>Συμμετρία Κόστους; Η Πειραιώς ήταν λιγότερο αποτελεσματική, αδυναμία εκτίμησης συνεργειών</a:t>
            </a:r>
          </a:p>
          <a:p>
            <a:pPr lvl="1"/>
            <a:r>
              <a:rPr lang="el-GR" sz="2400" dirty="0" smtClean="0"/>
              <a:t>Έλλειψη διαφάνειας (μοναδικό στοιχείο που συνηγορεί υπέρ των μερών)</a:t>
            </a:r>
          </a:p>
          <a:p>
            <a:pPr marL="0" lvl="1" indent="0">
              <a:buNone/>
            </a:pPr>
            <a:r>
              <a:rPr lang="el-GR" sz="2400" dirty="0" smtClean="0">
                <a:cs typeface="Arial" pitchFamily="34" charset="0"/>
                <a:sym typeface="Wingdings" pitchFamily="2" charset="2"/>
              </a:rPr>
              <a:t> </a:t>
            </a:r>
            <a:r>
              <a:rPr lang="en-GB" sz="2400" b="1" dirty="0" smtClean="0">
                <a:solidFill>
                  <a:schemeClr val="accent4"/>
                </a:solidFill>
                <a:cs typeface="Arial" pitchFamily="34" charset="0"/>
                <a:sym typeface="Wingdings" pitchFamily="2" charset="2"/>
              </a:rPr>
              <a:t></a:t>
            </a:r>
            <a:r>
              <a:rPr lang="el-GR" sz="2400" b="1" dirty="0" smtClean="0">
                <a:cs typeface="Arial" pitchFamily="34" charset="0"/>
                <a:sym typeface="Wingdings" pitchFamily="2" charset="2"/>
              </a:rPr>
              <a:t> Ανάγκη περαιτέρω έρευνας</a:t>
            </a:r>
            <a:endParaRPr lang="el-GR" sz="2400" b="1" dirty="0" smtClean="0"/>
          </a:p>
          <a:p>
            <a:endParaRPr lang="el-GR" dirty="0" smtClean="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58</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179512" y="0"/>
            <a:ext cx="1331913" cy="7302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sz="2000" dirty="0" smtClean="0"/>
              <a:t>Δείκτης συντονισμένης πίεσης επί της τιμής (</a:t>
            </a:r>
            <a:r>
              <a:rPr lang="el-GR" sz="2000" dirty="0" err="1" smtClean="0"/>
              <a:t>Coordinated</a:t>
            </a:r>
            <a:r>
              <a:rPr lang="el-GR" sz="2000" dirty="0" smtClean="0"/>
              <a:t> </a:t>
            </a:r>
            <a:r>
              <a:rPr lang="el-GR" sz="2000" dirty="0" err="1" smtClean="0"/>
              <a:t>Price</a:t>
            </a:r>
            <a:r>
              <a:rPr lang="el-GR" sz="2000" dirty="0" smtClean="0"/>
              <a:t> </a:t>
            </a:r>
            <a:r>
              <a:rPr lang="el-GR" sz="2000" dirty="0" err="1" smtClean="0"/>
              <a:t>Pressure</a:t>
            </a:r>
            <a:r>
              <a:rPr lang="el-GR" sz="2000" dirty="0" smtClean="0"/>
              <a:t> </a:t>
            </a:r>
            <a:r>
              <a:rPr lang="el-GR" sz="2000" dirty="0" err="1" smtClean="0"/>
              <a:t>Index</a:t>
            </a:r>
            <a:r>
              <a:rPr lang="el-GR" sz="2000" dirty="0" smtClean="0"/>
              <a:t> – </a:t>
            </a:r>
            <a:r>
              <a:rPr lang="en-US" sz="2000" dirty="0" smtClean="0"/>
              <a:t>CPPI)</a:t>
            </a:r>
          </a:p>
          <a:p>
            <a:pPr lvl="1"/>
            <a:r>
              <a:rPr lang="el-GR" sz="1800" dirty="0" smtClean="0"/>
              <a:t>Απεικονίζει τις αυξητικές πιέσεις επί της τιμής ως αποτέλεσμα συντονισμού μεταξύ επιχειρήσεων (όχι συμφωνία, αλλά επιλογή συμπεριφοράς με την προσδοκία ότι η ίδια συμπεριφορά θα ακολουθηθεί και από τις ανταγωνίστριες).</a:t>
            </a:r>
          </a:p>
          <a:p>
            <a:pPr lvl="1"/>
            <a:r>
              <a:rPr lang="el-GR" sz="1800" b="1" dirty="0" smtClean="0"/>
              <a:t>Κίνητρο</a:t>
            </a:r>
            <a:r>
              <a:rPr lang="el-GR" sz="1800" dirty="0" smtClean="0"/>
              <a:t> και </a:t>
            </a:r>
            <a:r>
              <a:rPr lang="el-GR" sz="1800" b="1" dirty="0" smtClean="0"/>
              <a:t>δυνατότητα</a:t>
            </a:r>
            <a:r>
              <a:rPr lang="el-GR" sz="1800" dirty="0" smtClean="0"/>
              <a:t> συντονισμού</a:t>
            </a:r>
          </a:p>
          <a:p>
            <a:pPr lvl="1">
              <a:spcBef>
                <a:spcPts val="1500"/>
              </a:spcBef>
            </a:pPr>
            <a:r>
              <a:rPr lang="el-GR" sz="1800" dirty="0" smtClean="0"/>
              <a:t>Τύπος: 			          , όπου δ: προεξοφλητικός παράγοντας</a:t>
            </a:r>
          </a:p>
          <a:p>
            <a:pPr lvl="1"/>
            <a:endParaRPr lang="en-US" sz="1800" dirty="0" smtClean="0"/>
          </a:p>
          <a:p>
            <a:pPr lvl="1"/>
            <a:r>
              <a:rPr lang="el-GR" sz="1800" dirty="0" smtClean="0"/>
              <a:t>Αν </a:t>
            </a:r>
            <a:r>
              <a:rPr lang="el-GR" sz="1800" b="1" dirty="0" smtClean="0"/>
              <a:t>Δ</a:t>
            </a:r>
            <a:r>
              <a:rPr lang="en-US" sz="1800" b="1" dirty="0" smtClean="0"/>
              <a:t>CPPI&gt;10%</a:t>
            </a:r>
            <a:r>
              <a:rPr lang="en-US" sz="1800" dirty="0" smtClean="0"/>
              <a:t>,</a:t>
            </a:r>
            <a:r>
              <a:rPr lang="en-US" sz="1800" b="1" dirty="0" smtClean="0"/>
              <a:t> </a:t>
            </a:r>
            <a:r>
              <a:rPr lang="el-GR" sz="1800" dirty="0" smtClean="0"/>
              <a:t>συντρέχουν ανησυχίες όσον αφορά τις επιπτώσεις επί της τιμής του σχετικού προϊόντος/υπηρεσίας ως αποτέλεσμα συντονισμού των δραστηριοποιούμενων επιχειρήσεων συνεπεία της υπό κρίση συγκέντρωσης</a:t>
            </a:r>
            <a:endParaRPr lang="en-US" sz="1800" dirty="0" smtClean="0"/>
          </a:p>
          <a:p>
            <a:pPr lvl="1"/>
            <a:endParaRPr lang="en-US" sz="1800" b="1" dirty="0" smtClean="0"/>
          </a:p>
          <a:p>
            <a:pPr lvl="1"/>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59</a:t>
            </a:fld>
            <a:endParaRPr lang="el-GR"/>
          </a:p>
        </p:txBody>
      </p:sp>
      <p:sp>
        <p:nvSpPr>
          <p:cNvPr id="133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3717032"/>
            <a:ext cx="2592288" cy="720080"/>
          </a:xfrm>
          <a:prstGeom prst="rect">
            <a:avLst/>
          </a:prstGeom>
          <a:noFill/>
        </p:spPr>
      </p:pic>
      <p:sp>
        <p:nvSpPr>
          <p:cNvPr id="133123" name="Rectangle 3"/>
          <p:cNvSpPr>
            <a:spLocks noChangeArrowheads="1"/>
          </p:cNvSpPr>
          <p:nvPr/>
        </p:nvSpPr>
        <p:spPr bwMode="auto">
          <a:xfrm>
            <a:off x="0" y="942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itle 8"/>
          <p:cNvSpPr>
            <a:spLocks noGrp="1"/>
          </p:cNvSpPr>
          <p:nvPr>
            <p:ph type="title"/>
          </p:nvPr>
        </p:nvSpPr>
        <p:spPr>
          <a:xfrm>
            <a:off x="2214546" y="228600"/>
            <a:ext cx="6548454" cy="990600"/>
          </a:xfrm>
        </p:spPr>
        <p:txBody>
          <a:bodyPr/>
          <a:lstStyle/>
          <a:p>
            <a:r>
              <a:rPr lang="el-GR" sz="2400" dirty="0" smtClean="0">
                <a:solidFill>
                  <a:srgbClr val="073763"/>
                </a:solidFill>
              </a:rPr>
              <a:t>Πίσω στη Θεωρία … (</a:t>
            </a:r>
            <a:r>
              <a:rPr lang="en-US" sz="2400" dirty="0" smtClean="0">
                <a:solidFill>
                  <a:srgbClr val="073763"/>
                </a:solidFill>
              </a:rPr>
              <a:t>9</a:t>
            </a:r>
            <a:r>
              <a:rPr lang="el-GR" sz="2400" dirty="0" smtClean="0">
                <a:solidFill>
                  <a:srgbClr val="073763"/>
                </a:solidFill>
              </a:rPr>
              <a:t>)</a:t>
            </a:r>
          </a:p>
        </p:txBody>
      </p:sp>
      <p:pic>
        <p:nvPicPr>
          <p:cNvPr id="10" name="Picture 9" descr="logo"/>
          <p:cNvPicPr>
            <a:picLocks noChangeAspect="1" noChangeArrowheads="1"/>
          </p:cNvPicPr>
          <p:nvPr/>
        </p:nvPicPr>
        <p:blipFill>
          <a:blip r:embed="rId3" cstate="print"/>
          <a:srcRect/>
          <a:stretch>
            <a:fillRect/>
          </a:stretch>
        </p:blipFill>
        <p:spPr bwMode="auto">
          <a:xfrm>
            <a:off x="179512" y="0"/>
            <a:ext cx="1331913" cy="730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28600"/>
            <a:ext cx="6977082" cy="990600"/>
          </a:xfrm>
        </p:spPr>
        <p:txBody>
          <a:bodyPr/>
          <a:lstStyle/>
          <a:p>
            <a:r>
              <a:rPr lang="el-GR" sz="3600" dirty="0" smtClean="0">
                <a:solidFill>
                  <a:srgbClr val="073763"/>
                </a:solidFill>
              </a:rPr>
              <a:t>Σχετική Προϊοντική Αγορά («ΣΠΑ») - </a:t>
            </a:r>
            <a:r>
              <a:rPr lang="el-GR" sz="3000" i="1" dirty="0" smtClean="0"/>
              <a:t>Ορισμός της ΣΠΑ στην πράξη   </a:t>
            </a:r>
            <a:r>
              <a:rPr lang="el-GR" sz="3600" dirty="0" smtClean="0">
                <a:solidFill>
                  <a:srgbClr val="073763"/>
                </a:solidFill>
              </a:rPr>
              <a:t>(2)</a:t>
            </a:r>
            <a:r>
              <a:rPr lang="el-GR" sz="3600" dirty="0" smtClean="0"/>
              <a:t> </a:t>
            </a:r>
            <a:r>
              <a:rPr lang="el-GR" sz="1800" dirty="0" smtClean="0"/>
              <a:t/>
            </a:r>
            <a:br>
              <a:rPr lang="el-GR" sz="1800" dirty="0" smtClean="0"/>
            </a:br>
            <a:endParaRPr lang="el-GR" sz="1800" dirty="0"/>
          </a:p>
        </p:txBody>
      </p:sp>
      <p:sp>
        <p:nvSpPr>
          <p:cNvPr id="3" name="Content Placeholder 2"/>
          <p:cNvSpPr>
            <a:spLocks noGrp="1"/>
          </p:cNvSpPr>
          <p:nvPr>
            <p:ph idx="1"/>
          </p:nvPr>
        </p:nvSpPr>
        <p:spPr>
          <a:xfrm>
            <a:off x="612775" y="1600200"/>
            <a:ext cx="8153400" cy="5069160"/>
          </a:xfrm>
        </p:spPr>
        <p:txBody>
          <a:bodyPr/>
          <a:lstStyle/>
          <a:p>
            <a:pPr algn="just"/>
            <a:r>
              <a:rPr lang="el-GR" sz="2200" dirty="0" smtClean="0"/>
              <a:t>Η εφαρμογή του </a:t>
            </a:r>
            <a:r>
              <a:rPr lang="en-US" sz="2200" dirty="0" smtClean="0"/>
              <a:t>SSNIP test </a:t>
            </a:r>
            <a:r>
              <a:rPr lang="el-GR" sz="2200" dirty="0" smtClean="0"/>
              <a:t>απαιτεί εκτίμηση της </a:t>
            </a:r>
            <a:r>
              <a:rPr lang="en-US" sz="2200" dirty="0" smtClean="0"/>
              <a:t>(</a:t>
            </a:r>
            <a:r>
              <a:rPr lang="el-GR" sz="2200" dirty="0" smtClean="0"/>
              <a:t>ίδιας) ελαστικότητας (</a:t>
            </a:r>
            <a:r>
              <a:rPr lang="en-US" sz="2200" dirty="0" smtClean="0"/>
              <a:t>own elasticity</a:t>
            </a:r>
            <a:r>
              <a:rPr lang="el-GR" sz="2200" dirty="0" smtClean="0"/>
              <a:t>) και των σταυροειδών ελαστικοτήτων (</a:t>
            </a:r>
            <a:r>
              <a:rPr lang="en-US" sz="2200" dirty="0" smtClean="0"/>
              <a:t>cross-elasticity</a:t>
            </a:r>
            <a:r>
              <a:rPr lang="el-GR" sz="2200" dirty="0" smtClean="0"/>
              <a:t>) ζήτησης (π.χ. Η ίδια ελαστικότητα ζήτησης για την </a:t>
            </a:r>
            <a:r>
              <a:rPr lang="en-US" sz="2200" dirty="0" smtClean="0"/>
              <a:t>Coca Cola, </a:t>
            </a:r>
            <a:r>
              <a:rPr lang="el-GR" sz="2200" dirty="0" smtClean="0"/>
              <a:t>σταυροειδής ελαστικότητα ως προς την </a:t>
            </a:r>
            <a:r>
              <a:rPr lang="en-US" sz="2200" dirty="0" smtClean="0"/>
              <a:t>Pepsi Cola)</a:t>
            </a:r>
            <a:endParaRPr lang="el-GR" sz="2200" dirty="0" smtClean="0"/>
          </a:p>
          <a:p>
            <a:pPr lvl="2"/>
            <a:r>
              <a:rPr lang="el-GR" dirty="0" smtClean="0"/>
              <a:t>Έρευνα καταναλωτών</a:t>
            </a:r>
          </a:p>
          <a:p>
            <a:pPr lvl="2"/>
            <a:r>
              <a:rPr lang="el-GR" dirty="0" smtClean="0"/>
              <a:t>Εκτίμηση ζήτησης</a:t>
            </a:r>
            <a:endParaRPr lang="en-US" dirty="0" smtClean="0">
              <a:ea typeface="+mn-ea"/>
              <a:cs typeface="+mn-cs"/>
            </a:endParaRPr>
          </a:p>
          <a:p>
            <a:pPr algn="just"/>
            <a:r>
              <a:rPr lang="el-GR" sz="2200" dirty="0" smtClean="0"/>
              <a:t>Στην πράξη οι ΑΑ εκτός από το </a:t>
            </a:r>
            <a:r>
              <a:rPr lang="en-US" sz="2200" dirty="0" smtClean="0"/>
              <a:t>SSNIP test, </a:t>
            </a:r>
            <a:r>
              <a:rPr lang="el-GR" sz="2200" dirty="0" smtClean="0"/>
              <a:t>βασίζονται και σε άλλα στοιχεία:</a:t>
            </a:r>
          </a:p>
          <a:p>
            <a:pPr lvl="1"/>
            <a:r>
              <a:rPr lang="el-GR" sz="2000" dirty="0" smtClean="0"/>
              <a:t>Χαρακτηριστικά προϊόντος</a:t>
            </a:r>
          </a:p>
          <a:p>
            <a:pPr lvl="1"/>
            <a:r>
              <a:rPr lang="el-GR" sz="2000" dirty="0" smtClean="0"/>
              <a:t>Έρευνες καταναλωτών</a:t>
            </a:r>
          </a:p>
          <a:p>
            <a:pPr lvl="1"/>
            <a:r>
              <a:rPr lang="en-US" sz="2000" dirty="0" smtClean="0"/>
              <a:t>Price correlation / </a:t>
            </a:r>
            <a:r>
              <a:rPr lang="en-US" sz="2000" dirty="0" err="1" smtClean="0"/>
              <a:t>Cointegration</a:t>
            </a:r>
            <a:r>
              <a:rPr lang="en-US" sz="2000" dirty="0" smtClean="0"/>
              <a:t> </a:t>
            </a:r>
          </a:p>
          <a:p>
            <a:pPr lvl="1"/>
            <a:r>
              <a:rPr lang="el-GR" sz="2000" dirty="0" smtClean="0"/>
              <a:t>Ανάλυση δεικτών συγκέντρωσης</a:t>
            </a: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28600"/>
            <a:ext cx="7320876" cy="990600"/>
          </a:xfrm>
        </p:spPr>
        <p:txBody>
          <a:bodyPr/>
          <a:lstStyle/>
          <a:p>
            <a:r>
              <a:rPr lang="el-GR" sz="2400" dirty="0" smtClean="0">
                <a:solidFill>
                  <a:srgbClr val="073763"/>
                </a:solidFill>
              </a:rPr>
              <a:t>Παράδειγμα: Περίπτωση Συγκέντρωσης Πειραιώς και 3 Κυπριακών τραπεζών (</a:t>
            </a:r>
            <a:r>
              <a:rPr lang="en-US" sz="2400" dirty="0" smtClean="0">
                <a:solidFill>
                  <a:srgbClr val="073763"/>
                </a:solidFill>
              </a:rPr>
              <a:t>574/VI</a:t>
            </a:r>
            <a:r>
              <a:rPr lang="el-GR" sz="2400" dirty="0" smtClean="0">
                <a:solidFill>
                  <a:srgbClr val="073763"/>
                </a:solidFill>
              </a:rPr>
              <a:t>Ι/2013) (</a:t>
            </a:r>
            <a:r>
              <a:rPr lang="en-US" sz="2400" dirty="0" smtClean="0">
                <a:solidFill>
                  <a:srgbClr val="073763"/>
                </a:solidFill>
              </a:rPr>
              <a:t>10</a:t>
            </a:r>
            <a:r>
              <a:rPr lang="el-GR" sz="2400" dirty="0" smtClean="0">
                <a:solidFill>
                  <a:srgbClr val="073763"/>
                </a:solidFill>
              </a:rPr>
              <a:t>)</a:t>
            </a:r>
            <a:endParaRPr lang="en-US" sz="2400" dirty="0">
              <a:solidFill>
                <a:srgbClr val="073763"/>
              </a:solidFill>
            </a:endParaRPr>
          </a:p>
        </p:txBody>
      </p:sp>
      <p:sp>
        <p:nvSpPr>
          <p:cNvPr id="3" name="Content Placeholder 2"/>
          <p:cNvSpPr>
            <a:spLocks noGrp="1"/>
          </p:cNvSpPr>
          <p:nvPr>
            <p:ph idx="1"/>
          </p:nvPr>
        </p:nvSpPr>
        <p:spPr/>
        <p:txBody>
          <a:bodyPr/>
          <a:lstStyle/>
          <a:p>
            <a:endParaRPr lang="el-GR"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b="1" dirty="0" smtClean="0"/>
          </a:p>
          <a:p>
            <a:pPr algn="just"/>
            <a:r>
              <a:rPr lang="el-GR" sz="1800" b="1" dirty="0" smtClean="0"/>
              <a:t>ΑΠΟΤΕΛΕΣΜΑ: </a:t>
            </a:r>
            <a:r>
              <a:rPr lang="el-GR" sz="1800" dirty="0" smtClean="0"/>
              <a:t>Ακόμα και αν γίνει δεκτό ότι ο προεξοφλητικός παράγοντας είναι πολύ υψηλός (80%), οι επιχειρήσεις, λόγω των συνθηκών (και ιδίως του σχετικά χαμηλού περιθωρίου κέρδους υπό το οποίο λειτουργούν) </a:t>
            </a:r>
            <a:r>
              <a:rPr lang="el-GR" sz="1800" b="1" dirty="0" smtClean="0"/>
              <a:t>δεν θα είχαν σημαντικό κίνητρο συντονισμού</a:t>
            </a:r>
            <a:r>
              <a:rPr lang="el-GR" sz="1800" dirty="0" smtClean="0"/>
              <a:t>. </a:t>
            </a:r>
          </a:p>
          <a:p>
            <a:endParaRPr lang="el-GR" sz="18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60</a:t>
            </a:fld>
            <a:endParaRPr lang="el-GR"/>
          </a:p>
        </p:txBody>
      </p:sp>
      <p:pic>
        <p:nvPicPr>
          <p:cNvPr id="5" name="Content Placeholder 4"/>
          <p:cNvPicPr>
            <a:picLocks/>
          </p:cNvPicPr>
          <p:nvPr/>
        </p:nvPicPr>
        <p:blipFill>
          <a:blip r:embed="rId2" cstate="print"/>
          <a:srcRect l="10058" t="19724" r="13873" b="8681"/>
          <a:stretch>
            <a:fillRect/>
          </a:stretch>
        </p:blipFill>
        <p:spPr bwMode="auto">
          <a:xfrm>
            <a:off x="1115616" y="1556792"/>
            <a:ext cx="6696744" cy="3024336"/>
          </a:xfrm>
          <a:prstGeom prst="rect">
            <a:avLst/>
          </a:prstGeom>
          <a:noFill/>
          <a:ln w="9525">
            <a:noFill/>
            <a:miter lim="800000"/>
            <a:headEnd/>
            <a:tailEnd/>
          </a:ln>
        </p:spPr>
      </p:pic>
      <p:sp>
        <p:nvSpPr>
          <p:cNvPr id="7" name="Oval 6"/>
          <p:cNvSpPr/>
          <p:nvPr/>
        </p:nvSpPr>
        <p:spPr>
          <a:xfrm>
            <a:off x="5436096" y="4365104"/>
            <a:ext cx="2736304" cy="288032"/>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
          <p:cNvPicPr>
            <a:picLocks noChangeAspect="1" noChangeArrowheads="1"/>
          </p:cNvPicPr>
          <p:nvPr/>
        </p:nvPicPr>
        <p:blipFill>
          <a:blip r:embed="rId3" cstate="print"/>
          <a:srcRect/>
          <a:stretch>
            <a:fillRect/>
          </a:stretch>
        </p:blipFill>
        <p:spPr bwMode="auto">
          <a:xfrm>
            <a:off x="0" y="285728"/>
            <a:ext cx="1331913" cy="7302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28600"/>
            <a:ext cx="7405710" cy="990600"/>
          </a:xfrm>
        </p:spPr>
        <p:txBody>
          <a:bodyPr/>
          <a:lstStyle/>
          <a:p>
            <a:r>
              <a:rPr lang="el-GR" sz="3200" dirty="0" smtClean="0"/>
              <a:t>Αντισταθμιστική Ισχύς (</a:t>
            </a:r>
            <a:r>
              <a:rPr lang="en-US" sz="3200" dirty="0" smtClean="0"/>
              <a:t>Buyer Power)</a:t>
            </a:r>
            <a:r>
              <a:rPr lang="el-GR" sz="3200" dirty="0" smtClean="0"/>
              <a:t> (1)</a:t>
            </a:r>
            <a:endParaRPr lang="el-GR" sz="3200" dirty="0"/>
          </a:p>
        </p:txBody>
      </p:sp>
      <p:sp>
        <p:nvSpPr>
          <p:cNvPr id="3" name="Content Placeholder 2"/>
          <p:cNvSpPr>
            <a:spLocks noGrp="1"/>
          </p:cNvSpPr>
          <p:nvPr>
            <p:ph idx="1"/>
          </p:nvPr>
        </p:nvSpPr>
        <p:spPr/>
        <p:txBody>
          <a:bodyPr/>
          <a:lstStyle/>
          <a:p>
            <a:pPr algn="just"/>
            <a:r>
              <a:rPr lang="el-GR" sz="2000" dirty="0" smtClean="0"/>
              <a:t>Ακόμα και επιχειρήσεις με πολύ υψηλά μερίδια αγοράς ενδέχεται να μην είναι σε θέση, να παρακωλύσουν αισθητά τον αποτελεσματικό ανταγωνισμό, αν οι πελάτες τους διαθέτουν μεγάλη αντισταθμιστική αγοραστική ισχύ (buyer power)</a:t>
            </a:r>
          </a:p>
          <a:p>
            <a:pPr algn="just"/>
            <a:r>
              <a:rPr lang="el-GR" sz="2000" dirty="0" smtClean="0"/>
              <a:t>Σύνηθως σε αγορές όπου υπάρχει διαπραγμάτευση μεταξύ προμηθευτών και πελατών  (π.χ. Αγορές εισροών)</a:t>
            </a:r>
          </a:p>
          <a:p>
            <a:pPr algn="just"/>
            <a:r>
              <a:rPr lang="el-GR" sz="2000" dirty="0" smtClean="0"/>
              <a:t>Η αντισταθμιστική ισχύς προϋποθέτει την ύπαρξη εναλλακτικών πηγών εφοδιασμού</a:t>
            </a:r>
          </a:p>
          <a:p>
            <a:pPr algn="just"/>
            <a:r>
              <a:rPr lang="el-GR" sz="2000" dirty="0" smtClean="0"/>
              <a:t>Αντισταθμιστική ισχύς = βαθμός διαπραγματευτικής δύναμης</a:t>
            </a:r>
            <a:endParaRPr lang="el-GR" sz="20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61</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0" y="285728"/>
            <a:ext cx="1331913" cy="7302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28600"/>
            <a:ext cx="7405710" cy="990600"/>
          </a:xfrm>
        </p:spPr>
        <p:txBody>
          <a:bodyPr/>
          <a:lstStyle/>
          <a:p>
            <a:r>
              <a:rPr lang="el-GR" sz="3200" dirty="0" smtClean="0"/>
              <a:t>Αντισταθμιστική Ισχύς (</a:t>
            </a:r>
            <a:r>
              <a:rPr lang="en-US" sz="3200" dirty="0" smtClean="0"/>
              <a:t>Buyer Power)</a:t>
            </a:r>
            <a:r>
              <a:rPr lang="el-GR" sz="3200" dirty="0" smtClean="0"/>
              <a:t> (2)</a:t>
            </a:r>
            <a:endParaRPr lang="el-GR" sz="32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62</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0" y="285728"/>
            <a:ext cx="1331913" cy="730250"/>
          </a:xfrm>
          <a:prstGeom prst="rect">
            <a:avLst/>
          </a:prstGeom>
          <a:noFill/>
          <a:ln w="9525">
            <a:noFill/>
            <a:miter lim="800000"/>
            <a:headEnd/>
            <a:tailEnd/>
          </a:ln>
        </p:spPr>
      </p:pic>
      <p:sp>
        <p:nvSpPr>
          <p:cNvPr id="9" name="TextBox 8"/>
          <p:cNvSpPr txBox="1"/>
          <p:nvPr/>
        </p:nvSpPr>
        <p:spPr>
          <a:xfrm>
            <a:off x="1357290" y="2143116"/>
            <a:ext cx="1785950" cy="369332"/>
          </a:xfrm>
          <a:prstGeom prst="rect">
            <a:avLst/>
          </a:prstGeom>
          <a:noFill/>
          <a:ln>
            <a:solidFill>
              <a:schemeClr val="tx1"/>
            </a:solidFill>
            <a:prstDash val="solid"/>
          </a:ln>
        </p:spPr>
        <p:txBody>
          <a:bodyPr wrap="square" rtlCol="0">
            <a:spAutoFit/>
          </a:bodyPr>
          <a:lstStyle/>
          <a:p>
            <a:pPr algn="ctr"/>
            <a:r>
              <a:rPr lang="el-GR" dirty="0" smtClean="0"/>
              <a:t>Προμηθευτής</a:t>
            </a:r>
            <a:endParaRPr lang="el-GR" dirty="0"/>
          </a:p>
        </p:txBody>
      </p:sp>
      <p:sp>
        <p:nvSpPr>
          <p:cNvPr id="12" name="TextBox 11"/>
          <p:cNvSpPr txBox="1"/>
          <p:nvPr/>
        </p:nvSpPr>
        <p:spPr>
          <a:xfrm>
            <a:off x="1357290" y="4143380"/>
            <a:ext cx="1785950" cy="369332"/>
          </a:xfrm>
          <a:prstGeom prst="rect">
            <a:avLst/>
          </a:prstGeom>
          <a:noFill/>
          <a:ln>
            <a:solidFill>
              <a:schemeClr val="tx1"/>
            </a:solidFill>
            <a:prstDash val="solid"/>
          </a:ln>
        </p:spPr>
        <p:txBody>
          <a:bodyPr wrap="square" rtlCol="0">
            <a:spAutoFit/>
          </a:bodyPr>
          <a:lstStyle/>
          <a:p>
            <a:pPr algn="ctr"/>
            <a:r>
              <a:rPr lang="el-GR" dirty="0" smtClean="0"/>
              <a:t>Αγοραστής</a:t>
            </a:r>
            <a:endParaRPr lang="el-GR" dirty="0"/>
          </a:p>
        </p:txBody>
      </p:sp>
      <p:sp>
        <p:nvSpPr>
          <p:cNvPr id="13" name="TextBox 12"/>
          <p:cNvSpPr txBox="1"/>
          <p:nvPr/>
        </p:nvSpPr>
        <p:spPr>
          <a:xfrm>
            <a:off x="5286380" y="1857365"/>
            <a:ext cx="2643206" cy="923330"/>
          </a:xfrm>
          <a:prstGeom prst="rect">
            <a:avLst/>
          </a:prstGeom>
          <a:noFill/>
          <a:ln>
            <a:solidFill>
              <a:schemeClr val="tx1"/>
            </a:solidFill>
            <a:prstDash val="solid"/>
          </a:ln>
        </p:spPr>
        <p:txBody>
          <a:bodyPr wrap="square" rtlCol="0">
            <a:spAutoFit/>
          </a:bodyPr>
          <a:lstStyle/>
          <a:p>
            <a:pPr algn="ctr"/>
            <a:r>
              <a:rPr lang="el-GR" dirty="0" smtClean="0"/>
              <a:t>Εύκολη πρόσβαση σε πολλούς εναλλακτικούς προμηθευτές</a:t>
            </a:r>
            <a:endParaRPr lang="el-GR" dirty="0"/>
          </a:p>
        </p:txBody>
      </p:sp>
      <p:sp>
        <p:nvSpPr>
          <p:cNvPr id="14" name="TextBox 13"/>
          <p:cNvSpPr txBox="1"/>
          <p:nvPr/>
        </p:nvSpPr>
        <p:spPr>
          <a:xfrm>
            <a:off x="5214942" y="3643314"/>
            <a:ext cx="2643206" cy="1200329"/>
          </a:xfrm>
          <a:prstGeom prst="rect">
            <a:avLst/>
          </a:prstGeom>
          <a:noFill/>
          <a:ln>
            <a:solidFill>
              <a:schemeClr val="tx1"/>
            </a:solidFill>
            <a:prstDash val="solid"/>
          </a:ln>
        </p:spPr>
        <p:txBody>
          <a:bodyPr wrap="square" rtlCol="0">
            <a:spAutoFit/>
          </a:bodyPr>
          <a:lstStyle/>
          <a:p>
            <a:pPr algn="ctr"/>
            <a:r>
              <a:rPr lang="el-GR" dirty="0" smtClean="0"/>
              <a:t>Αποτυχία εξεύρεσης αγοραστή είναι κοστοβόρα, λίγοι εναλλακτικοί αγοραστές</a:t>
            </a:r>
            <a:endParaRPr lang="el-GR" dirty="0"/>
          </a:p>
        </p:txBody>
      </p:sp>
      <p:cxnSp>
        <p:nvCxnSpPr>
          <p:cNvPr id="16" name="Straight Arrow Connector 15"/>
          <p:cNvCxnSpPr/>
          <p:nvPr/>
        </p:nvCxnSpPr>
        <p:spPr>
          <a:xfrm flipV="1">
            <a:off x="2428860" y="2857496"/>
            <a:ext cx="3786214" cy="12858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p:cNvCxnSpPr>
          <p:nvPr/>
        </p:nvCxnSpPr>
        <p:spPr>
          <a:xfrm rot="16200000" flipH="1">
            <a:off x="3488641" y="1274071"/>
            <a:ext cx="1130866" cy="36076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108051" y="3321049"/>
            <a:ext cx="1643074" cy="15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2844" y="3143249"/>
            <a:ext cx="1714512" cy="307777"/>
          </a:xfrm>
          <a:prstGeom prst="rect">
            <a:avLst/>
          </a:prstGeom>
          <a:noFill/>
        </p:spPr>
        <p:txBody>
          <a:bodyPr wrap="square" rtlCol="0">
            <a:spAutoFit/>
          </a:bodyPr>
          <a:lstStyle/>
          <a:p>
            <a:r>
              <a:rPr lang="el-GR" sz="1400" dirty="0" smtClean="0"/>
              <a:t>Διαπραγματεύσεις</a:t>
            </a:r>
            <a:endParaRPr lang="el-GR" sz="1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28600"/>
            <a:ext cx="7405710" cy="990600"/>
          </a:xfrm>
        </p:spPr>
        <p:txBody>
          <a:bodyPr/>
          <a:lstStyle/>
          <a:p>
            <a:r>
              <a:rPr lang="el-GR" sz="3200" dirty="0" smtClean="0"/>
              <a:t>Παράδειγμα: </a:t>
            </a:r>
            <a:r>
              <a:rPr lang="el-GR" sz="3200" dirty="0" smtClean="0">
                <a:solidFill>
                  <a:srgbClr val="073763"/>
                </a:solidFill>
              </a:rPr>
              <a:t>ΔΕΛΤΑ-ΜΕΒΓΑΛ 515/</a:t>
            </a:r>
            <a:r>
              <a:rPr lang="en-US" sz="3200" dirty="0" smtClean="0">
                <a:solidFill>
                  <a:srgbClr val="073763"/>
                </a:solidFill>
              </a:rPr>
              <a:t>VI/2011</a:t>
            </a:r>
            <a:r>
              <a:rPr lang="el-GR" sz="3200" dirty="0" smtClean="0">
                <a:solidFill>
                  <a:srgbClr val="073763"/>
                </a:solidFill>
              </a:rPr>
              <a:t> (1)</a:t>
            </a:r>
            <a:r>
              <a:rPr lang="el-GR" sz="3200" dirty="0" smtClean="0"/>
              <a:t> </a:t>
            </a:r>
            <a:endParaRPr lang="el-GR" sz="3200" dirty="0"/>
          </a:p>
        </p:txBody>
      </p:sp>
      <p:sp>
        <p:nvSpPr>
          <p:cNvPr id="3" name="Content Placeholder 2"/>
          <p:cNvSpPr>
            <a:spLocks noGrp="1"/>
          </p:cNvSpPr>
          <p:nvPr>
            <p:ph idx="1"/>
          </p:nvPr>
        </p:nvSpPr>
        <p:spPr/>
        <p:txBody>
          <a:bodyPr/>
          <a:lstStyle/>
          <a:p>
            <a:pPr algn="just"/>
            <a:r>
              <a:rPr lang="el-GR" sz="1800" dirty="0" smtClean="0"/>
              <a:t>Αγορά προμήθειας νωπού γάλακτος, τόσο σε εθνικό, όσο και σε τοπικό/περιφερειακό επίπεδο (παραγωγική ζώνη Μακεδονίας)</a:t>
            </a:r>
          </a:p>
          <a:p>
            <a:pPr lvl="1" algn="just"/>
            <a:r>
              <a:rPr lang="el-GR" sz="1800" dirty="0" smtClean="0"/>
              <a:t>Σε επίπεδο Ελληνικής επικράτειας, το συνδυασμένο μερίδιο εκτιμόνταν σε 40%-50% της συνολικής ποσότητας που απορροφούσαν οι γαλακτοβιομηχανίες, ενώ στους βασικούς ανταγωνιστές των συμμετεχουσών (ΟΛΥΜΠΟΣ, ΑΓΝΟ, ΦΑΓΕ) αναλογούσαν αρκετά μικρότερα μερίδια αγοράς</a:t>
            </a:r>
          </a:p>
          <a:p>
            <a:pPr lvl="1" algn="just"/>
            <a:r>
              <a:rPr lang="el-GR" sz="1800" dirty="0" smtClean="0"/>
              <a:t>Σε πέντε (5) νομούς της Μακεδονίας μερίδιο που κυμαίνεται από 40% – 75%</a:t>
            </a:r>
          </a:p>
          <a:p>
            <a:pPr lvl="1" algn="just"/>
            <a:r>
              <a:rPr lang="el-GR" sz="1800" i="1" dirty="0" smtClean="0"/>
              <a:t>Σημαντικός περιορισμός στη λειτουργία του ανταγωνισμού στην αγορά προμήθειας νωπού γάλακτος (τόσο σε τοπικό, όσο και σε εθνικό επίπεδο), αλλά και συνακόλουθα στις αγορές επόμενου σταδίου, μέσω της άσκησης της αγοραστικής της ισχύος </a:t>
            </a:r>
          </a:p>
          <a:p>
            <a:pPr algn="just"/>
            <a:r>
              <a:rPr lang="el-GR" sz="1800" i="1" dirty="0" smtClean="0"/>
              <a:t>=&gt; εμπειρικές μετρήσεις με βάση τον Δείκτη Αγοραστικής Ισχύος (Buying Power Index – BPI) των Blair και Harrison (1993, 2010): </a:t>
            </a:r>
          </a:p>
          <a:p>
            <a:pPr algn="just"/>
            <a:endParaRPr lang="el-GR" sz="1800" dirty="0" smtClean="0"/>
          </a:p>
          <a:p>
            <a:pPr algn="just"/>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63</a:t>
            </a:fld>
            <a:endParaRPr lang="el-GR"/>
          </a:p>
        </p:txBody>
      </p:sp>
      <p:pic>
        <p:nvPicPr>
          <p:cNvPr id="5" name="Picture 4" descr="logo"/>
          <p:cNvPicPr>
            <a:picLocks noChangeAspect="1" noChangeArrowheads="1"/>
          </p:cNvPicPr>
          <p:nvPr/>
        </p:nvPicPr>
        <p:blipFill>
          <a:blip r:embed="rId3" cstate="print"/>
          <a:srcRect/>
          <a:stretch>
            <a:fillRect/>
          </a:stretch>
        </p:blipFill>
        <p:spPr bwMode="auto">
          <a:xfrm>
            <a:off x="0" y="285728"/>
            <a:ext cx="1331913" cy="730250"/>
          </a:xfrm>
          <a:prstGeom prst="rect">
            <a:avLst/>
          </a:prstGeom>
          <a:noFill/>
          <a:ln w="9525">
            <a:noFill/>
            <a:miter lim="800000"/>
            <a:headEnd/>
            <a:tailEnd/>
          </a:ln>
        </p:spPr>
      </p:pic>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0529" name="Object 1"/>
          <p:cNvGraphicFramePr>
            <a:graphicFrameLocks noChangeAspect="1"/>
          </p:cNvGraphicFramePr>
          <p:nvPr/>
        </p:nvGraphicFramePr>
        <p:xfrm>
          <a:off x="3500430" y="5286388"/>
          <a:ext cx="2357454" cy="785818"/>
        </p:xfrm>
        <a:graphic>
          <a:graphicData uri="http://schemas.openxmlformats.org/presentationml/2006/ole">
            <p:oleObj spid="_x0000_s150529" name="Equation" r:id="rId4" imgW="1168400" imgH="41910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28600"/>
            <a:ext cx="7405710" cy="990600"/>
          </a:xfrm>
        </p:spPr>
        <p:txBody>
          <a:bodyPr/>
          <a:lstStyle/>
          <a:p>
            <a:r>
              <a:rPr lang="el-GR" sz="3200" dirty="0" smtClean="0"/>
              <a:t>Παράδειγμα: </a:t>
            </a:r>
            <a:r>
              <a:rPr lang="el-GR" sz="3200" dirty="0" smtClean="0">
                <a:solidFill>
                  <a:srgbClr val="073763"/>
                </a:solidFill>
              </a:rPr>
              <a:t>ΔΕΛΤΑ-ΜΕΒΓΑΛ 515/</a:t>
            </a:r>
            <a:r>
              <a:rPr lang="en-US" sz="3200" dirty="0" smtClean="0">
                <a:solidFill>
                  <a:srgbClr val="073763"/>
                </a:solidFill>
              </a:rPr>
              <a:t>VI/2011</a:t>
            </a:r>
            <a:r>
              <a:rPr lang="el-GR" sz="3200" dirty="0" smtClean="0">
                <a:solidFill>
                  <a:srgbClr val="073763"/>
                </a:solidFill>
              </a:rPr>
              <a:t> (2)</a:t>
            </a:r>
            <a:r>
              <a:rPr lang="el-GR" sz="3200" dirty="0" smtClean="0"/>
              <a:t> </a:t>
            </a:r>
            <a:endParaRPr lang="el-GR" sz="3200" dirty="0"/>
          </a:p>
        </p:txBody>
      </p:sp>
      <p:sp>
        <p:nvSpPr>
          <p:cNvPr id="3" name="Content Placeholder 2"/>
          <p:cNvSpPr>
            <a:spLocks noGrp="1"/>
          </p:cNvSpPr>
          <p:nvPr>
            <p:ph idx="1"/>
          </p:nvPr>
        </p:nvSpPr>
        <p:spPr>
          <a:xfrm>
            <a:off x="612775" y="1600200"/>
            <a:ext cx="8153400" cy="4972072"/>
          </a:xfrm>
        </p:spPr>
        <p:txBody>
          <a:bodyPr/>
          <a:lstStyle/>
          <a:p>
            <a:pPr algn="just"/>
            <a:r>
              <a:rPr lang="el-GR" sz="1800" b="1" dirty="0" smtClean="0"/>
              <a:t>Συμπέρασμα: </a:t>
            </a:r>
            <a:r>
              <a:rPr lang="el-GR" sz="1800" dirty="0" smtClean="0"/>
              <a:t>σημαντική δύναμη της νέας οντότητας στην αγορά της προμήθειας νωπού γάλακτος (ακόμη και στις περιπτώσεις όπου η ελαστικότητα προσφοράς και η ίδια ελαστικότητας ζήτησης ως προς τις τιμές της ομάδας επιχειρήσεων «του ανταγωνιστικού τομέα» χαρακτηρίζονται από υψηλή ελαστικότητα) ενέχει =&gt; κίνδυνος σημαντικού περιορισμού των εναλλακτικών πηγών διάθεσης νωπού γάλακτος σε βάρος των γαλακτοπαραγωγών και κίνδυνος εκμετάλλευσης της ισχυρής της θέσης στην αγορά προμήθειας της πρώτης ύλης (ελέγχοντας ή επηρεάζοντας σε τέτοιο βαθμό τους όρους προμήθειας εισροών ή τις δυνατότητες διάθεσης νωπού γάλακτος), ώστε να περιορίζεται ο ανταγωνισμός στις σχετικές αγορές προηγούμενου και επόμενου σταδίου (αποκλεισμός ανταγωνιστών), μέσω της άσκησης από τη νέα οντότητα της αγοραστικής της ισχύος</a:t>
            </a:r>
          </a:p>
          <a:p>
            <a:pPr algn="just"/>
            <a:endParaRPr lang="el-GR" sz="1800" dirty="0" smtClean="0"/>
          </a:p>
          <a:p>
            <a:pPr marL="0" indent="0" algn="just">
              <a:buNone/>
            </a:pPr>
            <a:r>
              <a:rPr lang="el-GR" sz="1800" b="1" dirty="0" smtClean="0"/>
              <a:t>Επίλυση: </a:t>
            </a:r>
            <a:r>
              <a:rPr lang="el-GR" sz="1800" dirty="0" smtClean="0"/>
              <a:t>ανάληψη δεσμεύσεων προς την κατεύθυνση της διασφάλισης πρόσβασης των ανταγωνιστών της σε επαρκείς ποσότητες πρώτης ύλης και της εν γένει ενίσχυσης της διαπραγματευτικής θέσης των γαλακτοπαραγωγών στις περιοχές όπου η νέα οντότητα θα κατέχει ιδιαίτερα μεγάλη αγοραστική ισχύ</a:t>
            </a:r>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64</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0" y="285728"/>
            <a:ext cx="1331913" cy="730250"/>
          </a:xfrm>
          <a:prstGeom prst="rect">
            <a:avLst/>
          </a:prstGeom>
          <a:noFill/>
          <a:ln w="9525">
            <a:noFill/>
            <a:miter lim="800000"/>
            <a:headEnd/>
            <a:tailEnd/>
          </a:ln>
        </p:spPr>
      </p:pic>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28600"/>
            <a:ext cx="7405710" cy="990600"/>
          </a:xfrm>
        </p:spPr>
        <p:txBody>
          <a:bodyPr/>
          <a:lstStyle/>
          <a:p>
            <a:r>
              <a:rPr lang="el-GR" sz="3200" dirty="0" smtClean="0"/>
              <a:t>Παράδειγμα: ΣΚΛΑΒΕΝΙΤΗΣ-ΜΑΡΙΝΟΠΟΥΛΟΣ (ΕΑ 637/2017) (1)</a:t>
            </a:r>
            <a:endParaRPr lang="el-GR" sz="3200" dirty="0"/>
          </a:p>
        </p:txBody>
      </p:sp>
      <p:sp>
        <p:nvSpPr>
          <p:cNvPr id="3" name="Content Placeholder 2"/>
          <p:cNvSpPr>
            <a:spLocks noGrp="1"/>
          </p:cNvSpPr>
          <p:nvPr>
            <p:ph idx="1"/>
          </p:nvPr>
        </p:nvSpPr>
        <p:spPr>
          <a:xfrm>
            <a:off x="642910" y="1571612"/>
            <a:ext cx="8153400" cy="4972072"/>
          </a:xfrm>
        </p:spPr>
        <p:txBody>
          <a:bodyPr/>
          <a:lstStyle/>
          <a:p>
            <a:pPr algn="just"/>
            <a:r>
              <a:rPr lang="el-GR" sz="1800" dirty="0" smtClean="0"/>
              <a:t>Αύξηση της αγοραστικής ισχύος στην αγορά εφοδιασμού σε εθνικό επίπεδο, η οποία =&gt; στην επίτευξη περισσότερο ευνοϊκών όρων εφοδιασμού, δεν θα πρέπει να θεωρείται αφ’ εαυτής ανεπιθύμητη από τη γενικότερη οικονομική άποψη</a:t>
            </a:r>
          </a:p>
          <a:p>
            <a:pPr lvl="1" algn="just"/>
            <a:r>
              <a:rPr lang="el-GR" sz="1800" dirty="0" smtClean="0"/>
              <a:t>πολύ μεγάλος βαθμός συγκέντρωσης στο επίπεδο των προμηθευτών και οι ισχυροί αγοραστές είναι εκτεθειμένοι σε αποτελεσματικό ανταγωνισμό =&gt; μεταβίβαση πλεονεκτημάτων στους πελάτες τους, </a:t>
            </a:r>
          </a:p>
          <a:p>
            <a:pPr lvl="1" algn="just"/>
            <a:r>
              <a:rPr lang="el-GR" sz="1800" dirty="0" smtClean="0"/>
              <a:t>ισχυρή θέση στον κλάδο της διανομής, η οποία δεν περιορίζεται επαρκώς από τον ανταγωνισμό, =&gt; μεταβίβαση στον καταναλωτή των πλεονεκτημάτων που πέτυχε κατά τον εφοδιασμό. </a:t>
            </a:r>
          </a:p>
          <a:p>
            <a:pPr algn="just"/>
            <a:r>
              <a:rPr lang="el-GR" sz="1800" dirty="0" smtClean="0"/>
              <a:t>στο λιανικό εμπόριο υφίσταται στενή αλληλεξάρτηση μεταξύ του κλάδου της διανομής και του κλάδου του εφοδιασμού. Όσο μεγαλύτερος είναι ο όγκος των αγορών μιας επιχείρησης λιανικής πώλησης ειδών σ/μ, τόσο ευνοϊκότεροι είναι, κατά κανόνα, οι όροι που παραχωρούν στην επιχείρηση λιανικής οι προμηθευτές της. </a:t>
            </a:r>
          </a:p>
          <a:p>
            <a:pPr algn="just"/>
            <a:r>
              <a:rPr lang="el-GR" sz="1800" dirty="0" smtClean="0"/>
              <a:t> νομολογία Ε.Επ.: όταν το ποσοστό αγορών υπερβαίνει το 22%, ο αγοραστής-πελάτης δύσκολα μπορεί να αντικατασταθεί ή είναι αναντικατάστατος και συνεπώς μπορεί να αυξάνεται υπέρμετρα η ισχύς του</a:t>
            </a:r>
            <a:endParaRPr lang="el-GR"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65</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0" y="285728"/>
            <a:ext cx="1331913" cy="730250"/>
          </a:xfrm>
          <a:prstGeom prst="rect">
            <a:avLst/>
          </a:prstGeom>
          <a:noFill/>
          <a:ln w="9525">
            <a:noFill/>
            <a:miter lim="800000"/>
            <a:headEnd/>
            <a:tailEnd/>
          </a:ln>
        </p:spPr>
      </p:pic>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28600"/>
            <a:ext cx="7405710" cy="990600"/>
          </a:xfrm>
        </p:spPr>
        <p:txBody>
          <a:bodyPr/>
          <a:lstStyle/>
          <a:p>
            <a:r>
              <a:rPr lang="el-GR" sz="3200" dirty="0" smtClean="0"/>
              <a:t>Παράδειγμα: ΣΚΛΑΒΕΝΙΤΗΣ-ΜΑΡΙΝΟΠΟΥΛΟΣ (ΕΑ 637/2017) (2)</a:t>
            </a:r>
            <a:endParaRPr lang="el-GR" sz="3200" dirty="0"/>
          </a:p>
        </p:txBody>
      </p:sp>
      <p:sp>
        <p:nvSpPr>
          <p:cNvPr id="3" name="Content Placeholder 2"/>
          <p:cNvSpPr>
            <a:spLocks noGrp="1"/>
          </p:cNvSpPr>
          <p:nvPr>
            <p:ph idx="1"/>
          </p:nvPr>
        </p:nvSpPr>
        <p:spPr>
          <a:xfrm>
            <a:off x="642910" y="1571612"/>
            <a:ext cx="8153400" cy="4972072"/>
          </a:xfrm>
        </p:spPr>
        <p:txBody>
          <a:bodyPr/>
          <a:lstStyle/>
          <a:p>
            <a:pPr algn="just">
              <a:buNone/>
            </a:pPr>
            <a:r>
              <a:rPr lang="el-GR" sz="1700" dirty="0" smtClean="0"/>
              <a:t>=&gt; Μερίδια αγοράς ΣΚΛΑΒΕΝΙΤΗΣ – ΜΑΡΙΝΟΠΟΥΛΟΣ σε επίπεδο ελληνικής επικράτειας από 30% έως 40% περίπου σε όλες της επιμέρους κατηγορίες προϊόντων</a:t>
            </a:r>
          </a:p>
          <a:p>
            <a:pPr algn="just"/>
            <a:r>
              <a:rPr lang="el-GR" sz="1700" dirty="0" smtClean="0"/>
              <a:t>οι επιμέρους προϊοντικές αγορές εφοδιασμού είναι σημαντικά συγκεντρωμένες με λίγους μεγάλους προμηθευτές </a:t>
            </a:r>
          </a:p>
          <a:p>
            <a:pPr algn="just">
              <a:buNone/>
            </a:pPr>
            <a:r>
              <a:rPr lang="el-GR" sz="1700" dirty="0" smtClean="0"/>
              <a:t>	</a:t>
            </a:r>
            <a:r>
              <a:rPr lang="el-GR" sz="1500" dirty="0" smtClean="0"/>
              <a:t>=&gt; η νέα οντότητα δε θα μπορεί να επηρεάζει τα προϊόντα που διατίθενται στην αγορά</a:t>
            </a:r>
          </a:p>
          <a:p>
            <a:pPr algn="just">
              <a:buNone/>
            </a:pPr>
            <a:r>
              <a:rPr lang="el-GR" sz="1500" dirty="0" smtClean="0"/>
              <a:t>	=&gt; ότι δεν θα μπορεί να ζητάει μη εύλογους όρους συνεργασίας, δεδομένου ότι η αγοραστική της δύναμη αντισταθμίζεται από την ισχυρή διαπραγματευτική δύναμη των προμηθευτών που απορρέει από το μερίδιό τους στις αγορές στις οποίες δραστηριοποιούνται. </a:t>
            </a:r>
          </a:p>
          <a:p>
            <a:pPr algn="just">
              <a:buNone/>
            </a:pPr>
            <a:r>
              <a:rPr lang="el-GR" sz="1500" dirty="0" smtClean="0"/>
              <a:t>	=&gt; η αγοραστική δύναμη της νέας οντότητας αντισταθμίζεται και από τους λοιπούς ανταγωνιστές στην αγορά διανομής. </a:t>
            </a:r>
          </a:p>
          <a:p>
            <a:pPr marL="0" indent="0" algn="just">
              <a:buNone/>
            </a:pPr>
            <a:r>
              <a:rPr lang="el-GR" sz="1700" b="1" dirty="0" smtClean="0"/>
              <a:t>Επίλυση: </a:t>
            </a:r>
            <a:r>
              <a:rPr lang="el-GR" sz="1700" dirty="0" smtClean="0"/>
              <a:t>Ανάληψη δέσμυεσης διατήρησης της  εμπορικής συνεργασίας με κοινούς προμηθευτές, οι οποίοι πραγματοποίησαν τουλάχιστον το 22% των πωλήσεων τους στις εταιρείες των εμπλεκομένων μερών κατά τη χρήση του 2015, </a:t>
            </a:r>
            <a:r>
              <a:rPr lang="el-GR" sz="1700" u="sng" dirty="0" smtClean="0"/>
              <a:t>και</a:t>
            </a:r>
            <a:r>
              <a:rPr lang="el-GR" sz="1700" dirty="0" smtClean="0"/>
              <a:t> διατήρησης της εμπορικής συνεργασίας με τοπικούς προμηθευτές της εταιρείας Μαρινόπουλος και των λοιπών εξαγοραζόμενων εταιρειών, οι οποίοι δραστηριοποιούνται  στην έδρα της επιχείρησης τους και σε γειτνιάζοντες νομούς, για περίοδο τουλάχιστον τριών (3) ετών από την έκδοση του διατακτικού της σχετικής Απόφασης της ΕΑ  </a:t>
            </a:r>
            <a:endParaRPr lang="el-GR" sz="17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66</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0" y="285728"/>
            <a:ext cx="1331913" cy="730250"/>
          </a:xfrm>
          <a:prstGeom prst="rect">
            <a:avLst/>
          </a:prstGeom>
          <a:noFill/>
          <a:ln w="9525">
            <a:noFill/>
            <a:miter lim="800000"/>
            <a:headEnd/>
            <a:tailEnd/>
          </a:ln>
        </p:spPr>
      </p:pic>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l-GR" sz="3200" dirty="0" smtClean="0"/>
          </a:p>
          <a:p>
            <a:pPr>
              <a:buNone/>
            </a:pPr>
            <a:endParaRPr lang="el-GR" sz="32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67</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179512" y="0"/>
            <a:ext cx="1331913" cy="730250"/>
          </a:xfrm>
          <a:prstGeom prst="rect">
            <a:avLst/>
          </a:prstGeom>
          <a:noFill/>
          <a:ln w="9525">
            <a:noFill/>
            <a:miter lim="800000"/>
            <a:headEnd/>
            <a:tailEnd/>
          </a:ln>
        </p:spPr>
      </p:pic>
      <p:pic>
        <p:nvPicPr>
          <p:cNvPr id="6" name="Picture Placeholder 4"/>
          <p:cNvPicPr>
            <a:picLocks noChangeAspect="1"/>
          </p:cNvPicPr>
          <p:nvPr/>
        </p:nvPicPr>
        <p:blipFill>
          <a:blip r:embed="rId3" cstate="print"/>
          <a:srcRect t="3125" b="3125"/>
          <a:stretch>
            <a:fillRect/>
          </a:stretch>
        </p:blipFill>
        <p:spPr bwMode="auto">
          <a:xfrm>
            <a:off x="1571604" y="1643050"/>
            <a:ext cx="5472261" cy="4000528"/>
          </a:xfrm>
          <a:prstGeom prst="rect">
            <a:avLst/>
          </a:prstGeom>
          <a:noFill/>
          <a:ln w="9525">
            <a:noFill/>
            <a:miter lim="800000"/>
            <a:headEnd/>
            <a:tailEnd/>
          </a:ln>
        </p:spPr>
      </p:pic>
      <p:sp>
        <p:nvSpPr>
          <p:cNvPr id="8" name="TextBox 7"/>
          <p:cNvSpPr txBox="1"/>
          <p:nvPr/>
        </p:nvSpPr>
        <p:spPr>
          <a:xfrm>
            <a:off x="4788024" y="5733256"/>
            <a:ext cx="2736304" cy="477054"/>
          </a:xfrm>
          <a:prstGeom prst="rect">
            <a:avLst/>
          </a:prstGeom>
          <a:noFill/>
        </p:spPr>
        <p:txBody>
          <a:bodyPr wrap="square" rtlCol="0">
            <a:spAutoFit/>
          </a:bodyPr>
          <a:lstStyle/>
          <a:p>
            <a:pPr algn="ctr"/>
            <a:r>
              <a:rPr lang="el-GR" sz="2500" i="1" dirty="0" smtClean="0">
                <a:solidFill>
                  <a:srgbClr val="0070C0"/>
                </a:solidFill>
              </a:rPr>
              <a:t>Ε</a:t>
            </a:r>
            <a:r>
              <a:rPr lang="el-GR" i="1" dirty="0" smtClean="0">
                <a:solidFill>
                  <a:srgbClr val="0070C0"/>
                </a:solidFill>
              </a:rPr>
              <a:t>ΡΩΤΗΣΕΙΣ;</a:t>
            </a:r>
            <a:endParaRPr lang="el-GR" i="1"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28600"/>
            <a:ext cx="6977082" cy="990600"/>
          </a:xfrm>
        </p:spPr>
        <p:txBody>
          <a:bodyPr/>
          <a:lstStyle/>
          <a:p>
            <a:r>
              <a:rPr lang="el-GR" sz="3600" dirty="0" smtClean="0">
                <a:solidFill>
                  <a:srgbClr val="073763"/>
                </a:solidFill>
              </a:rPr>
              <a:t>Σχετική Προϊοντική Αγορά («ΣΠΑ») - </a:t>
            </a:r>
            <a:r>
              <a:rPr lang="en-US" sz="3000" i="1" dirty="0" smtClean="0">
                <a:solidFill>
                  <a:srgbClr val="073763"/>
                </a:solidFill>
              </a:rPr>
              <a:t>SSNIP test</a:t>
            </a:r>
            <a:r>
              <a:rPr lang="el-GR" sz="3000" i="1" dirty="0" smtClean="0">
                <a:solidFill>
                  <a:srgbClr val="073763"/>
                </a:solidFill>
              </a:rPr>
              <a:t> στην πράξη</a:t>
            </a:r>
            <a:r>
              <a:rPr lang="en-US" sz="3000" i="1" dirty="0" smtClean="0">
                <a:solidFill>
                  <a:srgbClr val="073763"/>
                </a:solidFill>
              </a:rPr>
              <a:t> </a:t>
            </a:r>
            <a:r>
              <a:rPr lang="el-GR" sz="3600" dirty="0" smtClean="0">
                <a:solidFill>
                  <a:srgbClr val="073763"/>
                </a:solidFill>
              </a:rPr>
              <a:t>(</a:t>
            </a:r>
            <a:r>
              <a:rPr lang="en-US" sz="3600" dirty="0" smtClean="0">
                <a:solidFill>
                  <a:srgbClr val="073763"/>
                </a:solidFill>
              </a:rPr>
              <a:t>3</a:t>
            </a:r>
            <a:r>
              <a:rPr lang="el-GR" sz="3600" dirty="0" smtClean="0">
                <a:solidFill>
                  <a:srgbClr val="073763"/>
                </a:solidFill>
              </a:rPr>
              <a:t>)</a:t>
            </a:r>
            <a:r>
              <a:rPr lang="el-GR" sz="3600" dirty="0" smtClean="0"/>
              <a:t>  </a:t>
            </a:r>
            <a:r>
              <a:rPr lang="el-GR" sz="1800" dirty="0" smtClean="0"/>
              <a:t/>
            </a:r>
            <a:br>
              <a:rPr lang="el-GR" sz="1800" dirty="0" smtClean="0"/>
            </a:br>
            <a:endParaRPr lang="el-GR" sz="1800" dirty="0"/>
          </a:p>
        </p:txBody>
      </p:sp>
      <p:sp>
        <p:nvSpPr>
          <p:cNvPr id="3" name="Content Placeholder 2"/>
          <p:cNvSpPr>
            <a:spLocks noGrp="1"/>
          </p:cNvSpPr>
          <p:nvPr>
            <p:ph idx="1"/>
          </p:nvPr>
        </p:nvSpPr>
        <p:spPr/>
        <p:txBody>
          <a:bodyPr/>
          <a:lstStyle/>
          <a:p>
            <a:pPr marL="450850" indent="-450850">
              <a:lnSpc>
                <a:spcPct val="120000"/>
              </a:lnSpc>
              <a:spcBef>
                <a:spcPts val="200"/>
              </a:spcBef>
              <a:buSzTx/>
              <a:buFont typeface="Wingdings" pitchFamily="2" charset="2"/>
              <a:buChar char="q"/>
            </a:pPr>
            <a:r>
              <a:rPr lang="el-GR" sz="1800" b="1" dirty="0" smtClean="0"/>
              <a:t>Διαδικασία</a:t>
            </a:r>
            <a:endParaRPr lang="en-US" sz="1800" b="1" dirty="0" smtClean="0"/>
          </a:p>
          <a:p>
            <a:pPr marL="1046162" lvl="2" indent="-450850" algn="just">
              <a:lnSpc>
                <a:spcPct val="120000"/>
              </a:lnSpc>
              <a:spcBef>
                <a:spcPts val="200"/>
              </a:spcBef>
              <a:buSzTx/>
              <a:buFont typeface="Wingdings" pitchFamily="2" charset="2"/>
              <a:buChar char="q"/>
            </a:pPr>
            <a:r>
              <a:rPr lang="el-GR" sz="1600" dirty="0" smtClean="0"/>
              <a:t>Ποια είναι η έρευνα αγορά; Δηλ. η ομάδα προϊόντων;</a:t>
            </a:r>
          </a:p>
          <a:p>
            <a:pPr marL="1046162" lvl="2" indent="-450850">
              <a:lnSpc>
                <a:spcPct val="120000"/>
              </a:lnSpc>
              <a:spcBef>
                <a:spcPts val="200"/>
              </a:spcBef>
              <a:buSzTx/>
              <a:buFont typeface="Wingdings" pitchFamily="2" charset="2"/>
              <a:buChar char="q"/>
            </a:pPr>
            <a:r>
              <a:rPr lang="el-GR" sz="1600" dirty="0" smtClean="0"/>
              <a:t>Μία μονομερής αύξηση της τιμής 5%-10% θα ήταν επικερδής για έναν «υποθετικό μονοπωλητή» του προϊόντος Χ;</a:t>
            </a:r>
          </a:p>
          <a:p>
            <a:pPr marL="1503362" lvl="3" indent="-450850">
              <a:lnSpc>
                <a:spcPct val="120000"/>
              </a:lnSpc>
              <a:spcBef>
                <a:spcPts val="200"/>
              </a:spcBef>
              <a:buSzTx/>
              <a:buNone/>
            </a:pPr>
            <a:r>
              <a:rPr lang="el-GR" sz="4400" b="1" dirty="0" smtClean="0">
                <a:solidFill>
                  <a:srgbClr val="000000"/>
                </a:solidFill>
                <a:ea typeface="+mn-ea"/>
                <a:cs typeface="+mn-cs"/>
              </a:rPr>
              <a:t>        √</a:t>
            </a:r>
            <a:endParaRPr lang="el-GR" sz="1600" dirty="0" smtClean="0"/>
          </a:p>
          <a:p>
            <a:pPr marL="1503362" lvl="3" indent="-450850">
              <a:lnSpc>
                <a:spcPct val="120000"/>
              </a:lnSpc>
              <a:spcBef>
                <a:spcPts val="200"/>
              </a:spcBef>
              <a:buSzTx/>
              <a:buFont typeface="Wingdings" pitchFamily="2" charset="2"/>
              <a:buChar char="q"/>
            </a:pPr>
            <a:endParaRPr lang="el-GR" sz="1600" dirty="0" smtClean="0"/>
          </a:p>
          <a:p>
            <a:pPr marL="1503362" lvl="3" indent="-450850">
              <a:lnSpc>
                <a:spcPct val="120000"/>
              </a:lnSpc>
              <a:spcBef>
                <a:spcPts val="200"/>
              </a:spcBef>
              <a:buSzTx/>
              <a:buFont typeface="Wingdings" pitchFamily="2" charset="2"/>
              <a:buChar char="q"/>
            </a:pPr>
            <a:endParaRPr lang="el-GR" sz="1600" dirty="0" smtClean="0"/>
          </a:p>
          <a:p>
            <a:pPr marL="1503362" lvl="3" indent="-450850">
              <a:lnSpc>
                <a:spcPct val="120000"/>
              </a:lnSpc>
              <a:spcBef>
                <a:spcPts val="200"/>
              </a:spcBef>
              <a:buSzTx/>
              <a:buFont typeface="Wingdings" pitchFamily="2" charset="2"/>
              <a:buChar char="q"/>
            </a:pPr>
            <a:endParaRPr lang="el-GR" sz="1600" dirty="0" smtClean="0"/>
          </a:p>
          <a:p>
            <a:pPr marL="771525" lvl="1" indent="-450850">
              <a:lnSpc>
                <a:spcPct val="120000"/>
              </a:lnSpc>
              <a:spcBef>
                <a:spcPts val="200"/>
              </a:spcBef>
              <a:buSzTx/>
              <a:buFont typeface="Wingdings" pitchFamily="2" charset="2"/>
              <a:buChar char="q"/>
            </a:pPr>
            <a:r>
              <a:rPr lang="el-GR" sz="1800" b="1" dirty="0" smtClean="0"/>
              <a:t>Κρίσιμα στοιχεία για το τεστ</a:t>
            </a:r>
          </a:p>
          <a:p>
            <a:pPr marL="1046162" lvl="2" indent="-450850">
              <a:lnSpc>
                <a:spcPct val="120000"/>
              </a:lnSpc>
              <a:spcBef>
                <a:spcPts val="200"/>
              </a:spcBef>
              <a:buSzTx/>
              <a:buFont typeface="Wingdings" pitchFamily="2" charset="2"/>
              <a:buChar char="q"/>
            </a:pPr>
            <a:r>
              <a:rPr lang="el-GR" sz="1800" dirty="0" smtClean="0"/>
              <a:t>Υποκατάσταση ζήτησης και προσφοράς &amp; είσοδος ανταγωνιστών</a:t>
            </a:r>
          </a:p>
          <a:p>
            <a:pPr marL="1046162" lvl="2" indent="-450850">
              <a:lnSpc>
                <a:spcPct val="120000"/>
              </a:lnSpc>
              <a:spcBef>
                <a:spcPts val="200"/>
              </a:spcBef>
              <a:buSzTx/>
              <a:buFont typeface="Wingdings" pitchFamily="2" charset="2"/>
              <a:buChar char="q"/>
            </a:pPr>
            <a:r>
              <a:rPr lang="el-GR" sz="1800" dirty="0" smtClean="0"/>
              <a:t>Περιθώρια κέρδους</a:t>
            </a:r>
            <a:endParaRPr lang="en-US" sz="1800"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960562" lvl="4" indent="-450850">
              <a:lnSpc>
                <a:spcPct val="120000"/>
              </a:lnSpc>
              <a:spcBef>
                <a:spcPts val="200"/>
              </a:spcBef>
              <a:buSzTx/>
              <a:buFont typeface="Wingdings" pitchFamily="2" charset="2"/>
              <a:buChar char="q"/>
            </a:pPr>
            <a:endParaRPr lang="en-US" sz="1600" dirty="0" smtClean="0"/>
          </a:p>
          <a:p>
            <a:pPr algn="just"/>
            <a:endParaRPr lang="en-US" sz="16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7</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sp>
        <p:nvSpPr>
          <p:cNvPr id="8" name="TextBox 11"/>
          <p:cNvSpPr txBox="1"/>
          <p:nvPr/>
        </p:nvSpPr>
        <p:spPr>
          <a:xfrm>
            <a:off x="1907704" y="3717032"/>
            <a:ext cx="2143140" cy="523220"/>
          </a:xfrm>
          <a:prstGeom prst="rect">
            <a:avLst/>
          </a:prstGeom>
          <a:noFill/>
        </p:spPr>
        <p:txBody>
          <a:bodyPr wrap="square" rtlCol="0">
            <a:spAutoFit/>
          </a:bodyPr>
          <a:lstStyle/>
          <a:p>
            <a:pPr algn="ctr"/>
            <a:r>
              <a:rPr lang="el-GR" sz="1400" dirty="0" smtClean="0">
                <a:latin typeface="Calibri" pitchFamily="34" charset="0"/>
              </a:rPr>
              <a:t>Τότε το Χ είναι η σχετική αγορά μας</a:t>
            </a:r>
            <a:endParaRPr lang="el-GR" sz="1400" dirty="0">
              <a:latin typeface="Calibri" pitchFamily="34" charset="0"/>
            </a:endParaRPr>
          </a:p>
        </p:txBody>
      </p:sp>
      <p:sp>
        <p:nvSpPr>
          <p:cNvPr id="10" name="TextBox 12"/>
          <p:cNvSpPr txBox="1"/>
          <p:nvPr/>
        </p:nvSpPr>
        <p:spPr>
          <a:xfrm>
            <a:off x="4283968" y="3789040"/>
            <a:ext cx="4286280" cy="954107"/>
          </a:xfrm>
          <a:prstGeom prst="rect">
            <a:avLst/>
          </a:prstGeom>
          <a:noFill/>
        </p:spPr>
        <p:txBody>
          <a:bodyPr wrap="square" rtlCol="0">
            <a:spAutoFit/>
          </a:bodyPr>
          <a:lstStyle/>
          <a:p>
            <a:pPr algn="ctr"/>
            <a:r>
              <a:rPr lang="el-GR" sz="1400" dirty="0" smtClean="0">
                <a:latin typeface="Calibri" pitchFamily="34" charset="0"/>
              </a:rPr>
              <a:t>Το Χ δεν είναι η σχετική μας αγορά </a:t>
            </a:r>
          </a:p>
          <a:p>
            <a:pPr algn="ctr"/>
            <a:r>
              <a:rPr lang="el-GR" sz="1400" dirty="0" smtClean="0">
                <a:latin typeface="Calibri" pitchFamily="34" charset="0"/>
              </a:rPr>
              <a:t>και θα πρέπει να προσθέσουμε</a:t>
            </a:r>
          </a:p>
          <a:p>
            <a:pPr algn="ctr"/>
            <a:r>
              <a:rPr lang="el-GR" sz="1400" dirty="0" smtClean="0">
                <a:latin typeface="Calibri" pitchFamily="34" charset="0"/>
              </a:rPr>
              <a:t>το κοντινότερο υποκατάστατο προϊόν και να επαναλάβουμε την ίδια διαδικασία</a:t>
            </a:r>
            <a:endParaRPr lang="el-GR" dirty="0">
              <a:latin typeface="Calibri" pitchFamily="34" charset="0"/>
            </a:endParaRPr>
          </a:p>
        </p:txBody>
      </p:sp>
      <p:cxnSp>
        <p:nvCxnSpPr>
          <p:cNvPr id="11" name="Straight Connector 6"/>
          <p:cNvCxnSpPr/>
          <p:nvPr/>
        </p:nvCxnSpPr>
        <p:spPr>
          <a:xfrm>
            <a:off x="5724128" y="3140968"/>
            <a:ext cx="571504" cy="5000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
          <p:cNvCxnSpPr/>
          <p:nvPr/>
        </p:nvCxnSpPr>
        <p:spPr>
          <a:xfrm flipV="1">
            <a:off x="5724128" y="3140968"/>
            <a:ext cx="500066" cy="428628"/>
          </a:xfrm>
          <a:prstGeom prst="line">
            <a:avLst/>
          </a:prstGeom>
          <a:ln w="7620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28600"/>
            <a:ext cx="6977082" cy="990600"/>
          </a:xfrm>
        </p:spPr>
        <p:txBody>
          <a:bodyPr/>
          <a:lstStyle/>
          <a:p>
            <a:r>
              <a:rPr lang="el-GR" sz="3600" dirty="0" smtClean="0">
                <a:solidFill>
                  <a:srgbClr val="073763"/>
                </a:solidFill>
              </a:rPr>
              <a:t>Σχετική Προϊοντική Αγορά («ΣΠΑ») – </a:t>
            </a:r>
            <a:r>
              <a:rPr lang="en-US" sz="3000" i="1" dirty="0" smtClean="0">
                <a:solidFill>
                  <a:srgbClr val="073763"/>
                </a:solidFill>
              </a:rPr>
              <a:t>SSNIP test</a:t>
            </a:r>
            <a:r>
              <a:rPr lang="el-GR" sz="3000" i="1" dirty="0" smtClean="0">
                <a:solidFill>
                  <a:srgbClr val="073763"/>
                </a:solidFill>
              </a:rPr>
              <a:t> στην πράξη</a:t>
            </a:r>
            <a:r>
              <a:rPr lang="en-US" sz="3000" i="1" dirty="0" smtClean="0">
                <a:solidFill>
                  <a:srgbClr val="073763"/>
                </a:solidFill>
              </a:rPr>
              <a:t> </a:t>
            </a:r>
            <a:r>
              <a:rPr lang="el-GR" sz="3600" dirty="0" smtClean="0">
                <a:solidFill>
                  <a:srgbClr val="073763"/>
                </a:solidFill>
              </a:rPr>
              <a:t>(4)</a:t>
            </a:r>
            <a:r>
              <a:rPr lang="el-GR" sz="3600" dirty="0" smtClean="0"/>
              <a:t> </a:t>
            </a:r>
            <a:r>
              <a:rPr lang="el-GR" sz="1800" dirty="0" smtClean="0"/>
              <a:t/>
            </a:r>
            <a:br>
              <a:rPr lang="el-GR" sz="1800" dirty="0" smtClean="0"/>
            </a:br>
            <a:endParaRPr lang="el-GR" sz="1800" dirty="0"/>
          </a:p>
        </p:txBody>
      </p:sp>
      <p:sp>
        <p:nvSpPr>
          <p:cNvPr id="3" name="Content Placeholder 2"/>
          <p:cNvSpPr>
            <a:spLocks noGrp="1"/>
          </p:cNvSpPr>
          <p:nvPr>
            <p:ph idx="1"/>
          </p:nvPr>
        </p:nvSpPr>
        <p:spPr>
          <a:xfrm>
            <a:off x="467544" y="2780928"/>
            <a:ext cx="8409017" cy="3816424"/>
          </a:xfrm>
          <a:effectLst>
            <a:outerShdw blurRad="50800" dist="38100" dir="18900000" algn="bl" rotWithShape="0">
              <a:prstClr val="black">
                <a:alpha val="40000"/>
              </a:prstClr>
            </a:outerShdw>
          </a:effectLst>
        </p:spPr>
        <p:txBody>
          <a:bodyPr/>
          <a:lstStyle/>
          <a:p>
            <a:pPr algn="just">
              <a:buNone/>
            </a:pPr>
            <a:r>
              <a:rPr lang="el-GR" sz="4400" b="1" dirty="0" smtClean="0"/>
              <a:t>          </a:t>
            </a:r>
            <a:endParaRPr lang="el-GR" sz="3000" b="1"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8</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cxnSp>
        <p:nvCxnSpPr>
          <p:cNvPr id="15" name="Straight Connector 14"/>
          <p:cNvCxnSpPr/>
          <p:nvPr/>
        </p:nvCxnSpPr>
        <p:spPr>
          <a:xfrm rot="5400000">
            <a:off x="356364" y="5000636"/>
            <a:ext cx="2286810" cy="794"/>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00166" y="6143644"/>
            <a:ext cx="4286280" cy="1588"/>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00166" y="4214818"/>
            <a:ext cx="1571636" cy="135732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1500166" y="5072074"/>
            <a:ext cx="1571636" cy="5000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p:cNvSpPr/>
          <p:nvPr/>
        </p:nvSpPr>
        <p:spPr>
          <a:xfrm>
            <a:off x="3071802" y="5072074"/>
            <a:ext cx="1785950" cy="50006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6" name="Straight Connector 25"/>
          <p:cNvCxnSpPr/>
          <p:nvPr/>
        </p:nvCxnSpPr>
        <p:spPr>
          <a:xfrm>
            <a:off x="1500166" y="5572140"/>
            <a:ext cx="4071966"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57488" y="4071942"/>
            <a:ext cx="2571768" cy="121444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57356" y="4500570"/>
            <a:ext cx="857256" cy="400110"/>
          </a:xfrm>
          <a:prstGeom prst="rect">
            <a:avLst/>
          </a:prstGeom>
          <a:noFill/>
        </p:spPr>
        <p:txBody>
          <a:bodyPr wrap="square" rtlCol="0">
            <a:spAutoFit/>
          </a:bodyPr>
          <a:lstStyle/>
          <a:p>
            <a:pPr algn="ctr"/>
            <a:r>
              <a:rPr lang="el-GR" sz="1000" dirty="0" smtClean="0"/>
              <a:t>Αύξηση κέρδους</a:t>
            </a:r>
            <a:endParaRPr lang="el-GR" sz="1000" dirty="0"/>
          </a:p>
        </p:txBody>
      </p:sp>
      <p:sp>
        <p:nvSpPr>
          <p:cNvPr id="33" name="TextBox 32"/>
          <p:cNvSpPr txBox="1"/>
          <p:nvPr/>
        </p:nvSpPr>
        <p:spPr>
          <a:xfrm>
            <a:off x="3500430" y="5143512"/>
            <a:ext cx="857256" cy="400110"/>
          </a:xfrm>
          <a:prstGeom prst="rect">
            <a:avLst/>
          </a:prstGeom>
          <a:noFill/>
        </p:spPr>
        <p:txBody>
          <a:bodyPr wrap="square" rtlCol="0">
            <a:spAutoFit/>
          </a:bodyPr>
          <a:lstStyle/>
          <a:p>
            <a:pPr algn="ctr"/>
            <a:r>
              <a:rPr lang="el-GR" sz="1000" dirty="0" smtClean="0"/>
              <a:t>Απώλεια κέρδους</a:t>
            </a:r>
            <a:endParaRPr lang="el-GR" sz="1000" dirty="0"/>
          </a:p>
        </p:txBody>
      </p:sp>
      <p:sp>
        <p:nvSpPr>
          <p:cNvPr id="34" name="TextBox 33"/>
          <p:cNvSpPr txBox="1"/>
          <p:nvPr/>
        </p:nvSpPr>
        <p:spPr>
          <a:xfrm flipH="1">
            <a:off x="1071538" y="3786190"/>
            <a:ext cx="315303" cy="369332"/>
          </a:xfrm>
          <a:prstGeom prst="rect">
            <a:avLst/>
          </a:prstGeom>
          <a:noFill/>
        </p:spPr>
        <p:txBody>
          <a:bodyPr wrap="square" rtlCol="0">
            <a:spAutoFit/>
          </a:bodyPr>
          <a:lstStyle/>
          <a:p>
            <a:r>
              <a:rPr lang="en-US" dirty="0" smtClean="0"/>
              <a:t>P</a:t>
            </a:r>
            <a:endParaRPr lang="el-GR" dirty="0"/>
          </a:p>
        </p:txBody>
      </p:sp>
      <p:sp>
        <p:nvSpPr>
          <p:cNvPr id="35" name="TextBox 34"/>
          <p:cNvSpPr txBox="1"/>
          <p:nvPr/>
        </p:nvSpPr>
        <p:spPr>
          <a:xfrm flipH="1">
            <a:off x="6000760" y="6072206"/>
            <a:ext cx="324826" cy="369332"/>
          </a:xfrm>
          <a:prstGeom prst="rect">
            <a:avLst/>
          </a:prstGeom>
          <a:noFill/>
        </p:spPr>
        <p:txBody>
          <a:bodyPr wrap="square" rtlCol="0">
            <a:spAutoFit/>
          </a:bodyPr>
          <a:lstStyle/>
          <a:p>
            <a:r>
              <a:rPr lang="en-US" dirty="0" smtClean="0"/>
              <a:t>Q</a:t>
            </a:r>
            <a:endParaRPr lang="el-GR" dirty="0"/>
          </a:p>
        </p:txBody>
      </p:sp>
      <p:sp>
        <p:nvSpPr>
          <p:cNvPr id="36" name="TextBox 35"/>
          <p:cNvSpPr txBox="1"/>
          <p:nvPr/>
        </p:nvSpPr>
        <p:spPr>
          <a:xfrm flipH="1">
            <a:off x="4643438" y="6286520"/>
            <a:ext cx="500066" cy="369332"/>
          </a:xfrm>
          <a:prstGeom prst="rect">
            <a:avLst/>
          </a:prstGeom>
          <a:noFill/>
        </p:spPr>
        <p:txBody>
          <a:bodyPr wrap="square" rtlCol="0">
            <a:spAutoFit/>
          </a:bodyPr>
          <a:lstStyle/>
          <a:p>
            <a:r>
              <a:rPr lang="en-US" dirty="0" smtClean="0"/>
              <a:t>q</a:t>
            </a:r>
            <a:r>
              <a:rPr lang="en-US" baseline="-25000" dirty="0" smtClean="0"/>
              <a:t>0</a:t>
            </a:r>
            <a:endParaRPr lang="el-GR" baseline="-25000" dirty="0"/>
          </a:p>
        </p:txBody>
      </p:sp>
      <p:sp>
        <p:nvSpPr>
          <p:cNvPr id="37" name="TextBox 36"/>
          <p:cNvSpPr txBox="1"/>
          <p:nvPr/>
        </p:nvSpPr>
        <p:spPr>
          <a:xfrm flipH="1">
            <a:off x="2857488" y="6286520"/>
            <a:ext cx="500066" cy="369332"/>
          </a:xfrm>
          <a:prstGeom prst="rect">
            <a:avLst/>
          </a:prstGeom>
          <a:noFill/>
        </p:spPr>
        <p:txBody>
          <a:bodyPr wrap="square" rtlCol="0">
            <a:spAutoFit/>
          </a:bodyPr>
          <a:lstStyle/>
          <a:p>
            <a:r>
              <a:rPr lang="en-US" dirty="0" smtClean="0"/>
              <a:t>q</a:t>
            </a:r>
            <a:r>
              <a:rPr lang="en-US" baseline="-25000" dirty="0" smtClean="0"/>
              <a:t>1</a:t>
            </a:r>
            <a:endParaRPr lang="el-GR" baseline="-25000" dirty="0"/>
          </a:p>
        </p:txBody>
      </p:sp>
      <p:sp>
        <p:nvSpPr>
          <p:cNvPr id="38" name="TextBox 37"/>
          <p:cNvSpPr txBox="1"/>
          <p:nvPr/>
        </p:nvSpPr>
        <p:spPr>
          <a:xfrm flipH="1">
            <a:off x="928662" y="4214818"/>
            <a:ext cx="500066" cy="369332"/>
          </a:xfrm>
          <a:prstGeom prst="rect">
            <a:avLst/>
          </a:prstGeom>
          <a:noFill/>
        </p:spPr>
        <p:txBody>
          <a:bodyPr wrap="square" rtlCol="0">
            <a:spAutoFit/>
          </a:bodyPr>
          <a:lstStyle/>
          <a:p>
            <a:r>
              <a:rPr lang="en-US" dirty="0" smtClean="0"/>
              <a:t>p</a:t>
            </a:r>
            <a:r>
              <a:rPr lang="en-US" baseline="-25000" dirty="0" smtClean="0"/>
              <a:t>1</a:t>
            </a:r>
            <a:endParaRPr lang="el-GR" baseline="-25000" dirty="0"/>
          </a:p>
        </p:txBody>
      </p:sp>
      <p:sp>
        <p:nvSpPr>
          <p:cNvPr id="39" name="TextBox 38"/>
          <p:cNvSpPr txBox="1"/>
          <p:nvPr/>
        </p:nvSpPr>
        <p:spPr>
          <a:xfrm flipH="1">
            <a:off x="928662" y="4929198"/>
            <a:ext cx="500066" cy="369332"/>
          </a:xfrm>
          <a:prstGeom prst="rect">
            <a:avLst/>
          </a:prstGeom>
          <a:noFill/>
        </p:spPr>
        <p:txBody>
          <a:bodyPr wrap="square" rtlCol="0">
            <a:spAutoFit/>
          </a:bodyPr>
          <a:lstStyle/>
          <a:p>
            <a:r>
              <a:rPr lang="en-US" dirty="0" smtClean="0"/>
              <a:t>p</a:t>
            </a:r>
            <a:r>
              <a:rPr lang="en-US" baseline="-25000" dirty="0" smtClean="0"/>
              <a:t>0</a:t>
            </a:r>
            <a:endParaRPr lang="el-GR" baseline="-25000" dirty="0"/>
          </a:p>
        </p:txBody>
      </p:sp>
      <p:sp>
        <p:nvSpPr>
          <p:cNvPr id="40" name="TextBox 39"/>
          <p:cNvSpPr txBox="1"/>
          <p:nvPr/>
        </p:nvSpPr>
        <p:spPr>
          <a:xfrm flipH="1">
            <a:off x="285720" y="4643446"/>
            <a:ext cx="1000132" cy="276999"/>
          </a:xfrm>
          <a:prstGeom prst="rect">
            <a:avLst/>
          </a:prstGeom>
          <a:noFill/>
        </p:spPr>
        <p:txBody>
          <a:bodyPr wrap="square" rtlCol="0">
            <a:spAutoFit/>
          </a:bodyPr>
          <a:lstStyle/>
          <a:p>
            <a:r>
              <a:rPr lang="el-GR" baseline="-25000" dirty="0" smtClean="0"/>
              <a:t>Δ+5-10%</a:t>
            </a:r>
            <a:endParaRPr lang="el-GR" baseline="-25000" dirty="0"/>
          </a:p>
        </p:txBody>
      </p:sp>
      <p:cxnSp>
        <p:nvCxnSpPr>
          <p:cNvPr id="42" name="Straight Arrow Connector 41"/>
          <p:cNvCxnSpPr>
            <a:stCxn id="40" idx="0"/>
          </p:cNvCxnSpPr>
          <p:nvPr/>
        </p:nvCxnSpPr>
        <p:spPr>
          <a:xfrm rot="5400000" flipH="1" flipV="1">
            <a:off x="535753" y="4393413"/>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2"/>
          </p:cNvCxnSpPr>
          <p:nvPr/>
        </p:nvCxnSpPr>
        <p:spPr>
          <a:xfrm rot="5400000">
            <a:off x="638534" y="5067697"/>
            <a:ext cx="29450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43174" y="3786191"/>
            <a:ext cx="642942" cy="246221"/>
          </a:xfrm>
          <a:prstGeom prst="rect">
            <a:avLst/>
          </a:prstGeom>
          <a:noFill/>
        </p:spPr>
        <p:txBody>
          <a:bodyPr wrap="square" rtlCol="0">
            <a:spAutoFit/>
          </a:bodyPr>
          <a:lstStyle/>
          <a:p>
            <a:r>
              <a:rPr lang="el-GR" sz="1000" dirty="0" smtClean="0"/>
              <a:t>Ζήτηση</a:t>
            </a:r>
            <a:endParaRPr lang="el-GR" sz="1000" dirty="0"/>
          </a:p>
        </p:txBody>
      </p:sp>
      <p:sp>
        <p:nvSpPr>
          <p:cNvPr id="46" name="TextBox 45"/>
          <p:cNvSpPr txBox="1"/>
          <p:nvPr/>
        </p:nvSpPr>
        <p:spPr>
          <a:xfrm>
            <a:off x="5786446" y="5500702"/>
            <a:ext cx="1214446" cy="246221"/>
          </a:xfrm>
          <a:prstGeom prst="rect">
            <a:avLst/>
          </a:prstGeom>
          <a:noFill/>
        </p:spPr>
        <p:txBody>
          <a:bodyPr wrap="square" rtlCol="0">
            <a:spAutoFit/>
          </a:bodyPr>
          <a:lstStyle/>
          <a:p>
            <a:r>
              <a:rPr lang="el-GR" sz="1000" dirty="0" smtClean="0"/>
              <a:t>Οριακό κόστος</a:t>
            </a:r>
            <a:endParaRPr lang="el-GR" sz="1000" dirty="0"/>
          </a:p>
        </p:txBody>
      </p:sp>
      <p:sp>
        <p:nvSpPr>
          <p:cNvPr id="56" name="Rounded Rectangle 55"/>
          <p:cNvSpPr/>
          <p:nvPr/>
        </p:nvSpPr>
        <p:spPr>
          <a:xfrm>
            <a:off x="5724128" y="2348880"/>
            <a:ext cx="2643206"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TextBox 56"/>
          <p:cNvSpPr txBox="1"/>
          <p:nvPr/>
        </p:nvSpPr>
        <p:spPr>
          <a:xfrm>
            <a:off x="5868144" y="2492896"/>
            <a:ext cx="2428892" cy="830997"/>
          </a:xfrm>
          <a:prstGeom prst="rect">
            <a:avLst/>
          </a:prstGeom>
          <a:noFill/>
        </p:spPr>
        <p:txBody>
          <a:bodyPr wrap="square" rtlCol="0">
            <a:spAutoFit/>
          </a:bodyPr>
          <a:lstStyle/>
          <a:p>
            <a:pPr algn="ctr"/>
            <a:r>
              <a:rPr lang="el-GR" sz="1200" dirty="0" smtClean="0"/>
              <a:t>Αν αύξηση κέρδους &gt; απώλεια, τότε η αύξηση της τιμής είναι επικερδής, υπάρχει κίνητρο για αύξηση των τιμών</a:t>
            </a:r>
            <a:endParaRPr lang="el-GR"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28600"/>
            <a:ext cx="6977082" cy="990600"/>
          </a:xfrm>
        </p:spPr>
        <p:txBody>
          <a:bodyPr/>
          <a:lstStyle/>
          <a:p>
            <a:r>
              <a:rPr lang="el-GR" sz="3600" dirty="0" smtClean="0">
                <a:solidFill>
                  <a:srgbClr val="073763"/>
                </a:solidFill>
              </a:rPr>
              <a:t>Σχετική Προϊοντική Αγορά («ΣΠΑ») - </a:t>
            </a:r>
            <a:r>
              <a:rPr lang="el-GR" sz="3000" i="1" dirty="0" smtClean="0"/>
              <a:t>Ορισμός της ΣΠΑ στην πράξη   </a:t>
            </a:r>
            <a:r>
              <a:rPr lang="el-GR" sz="3600" dirty="0" smtClean="0">
                <a:solidFill>
                  <a:srgbClr val="073763"/>
                </a:solidFill>
              </a:rPr>
              <a:t>(5)</a:t>
            </a:r>
            <a:r>
              <a:rPr lang="el-GR" sz="3600" dirty="0" smtClean="0"/>
              <a:t> </a:t>
            </a:r>
            <a:r>
              <a:rPr lang="el-GR" sz="1800" dirty="0" smtClean="0"/>
              <a:t/>
            </a:r>
            <a:br>
              <a:rPr lang="el-GR" sz="1800" dirty="0" smtClean="0"/>
            </a:br>
            <a:endParaRPr lang="el-GR" sz="1800" dirty="0"/>
          </a:p>
        </p:txBody>
      </p:sp>
      <p:sp>
        <p:nvSpPr>
          <p:cNvPr id="3" name="Content Placeholder 2"/>
          <p:cNvSpPr>
            <a:spLocks noGrp="1"/>
          </p:cNvSpPr>
          <p:nvPr>
            <p:ph idx="1"/>
          </p:nvPr>
        </p:nvSpPr>
        <p:spPr/>
        <p:txBody>
          <a:bodyPr/>
          <a:lstStyle/>
          <a:p>
            <a:pPr marL="450850" indent="-450850">
              <a:lnSpc>
                <a:spcPct val="120000"/>
              </a:lnSpc>
              <a:spcBef>
                <a:spcPts val="200"/>
              </a:spcBef>
              <a:buSzTx/>
              <a:buFont typeface="Wingdings" pitchFamily="2" charset="2"/>
              <a:buChar char="q"/>
            </a:pPr>
            <a:r>
              <a:rPr lang="en-US" sz="1800" b="1" dirty="0" smtClean="0"/>
              <a:t>Critical Loss Analysis (CLA)</a:t>
            </a:r>
            <a:r>
              <a:rPr lang="el-GR" sz="1800" b="1" dirty="0" smtClean="0"/>
              <a:t> =&gt; εφαρμογή του </a:t>
            </a:r>
            <a:r>
              <a:rPr lang="en-US" sz="1800" b="1" dirty="0" smtClean="0"/>
              <a:t>SSNIP-test</a:t>
            </a:r>
          </a:p>
          <a:p>
            <a:pPr marL="1046162" lvl="2" indent="-450850" algn="just">
              <a:lnSpc>
                <a:spcPct val="120000"/>
              </a:lnSpc>
              <a:spcBef>
                <a:spcPts val="200"/>
              </a:spcBef>
              <a:buSzTx/>
              <a:buFont typeface="Wingdings" pitchFamily="2" charset="2"/>
              <a:buChar char="q"/>
            </a:pPr>
            <a:r>
              <a:rPr lang="en-US" sz="1600" dirty="0" smtClean="0"/>
              <a:t>H </a:t>
            </a:r>
            <a:r>
              <a:rPr lang="el-GR" sz="1600" dirty="0" smtClean="0"/>
              <a:t>απαιτούμενη ποσοστιαία μείωση στη ζητούμενη ποσότητα ούτως ώστε ενδεχόμενη αύξηση της τιμής του Α κατά 5-10% να μην έχει επίπτωση στα κέρδη (</a:t>
            </a:r>
            <a:r>
              <a:rPr lang="en-US" sz="1600" dirty="0" smtClean="0"/>
              <a:t>gross margin</a:t>
            </a:r>
            <a:r>
              <a:rPr lang="el-GR" sz="1600" dirty="0" smtClean="0"/>
              <a:t>) της επιχείρησης Α</a:t>
            </a:r>
          </a:p>
          <a:p>
            <a:pPr marL="1503362" lvl="3" indent="-450850">
              <a:lnSpc>
                <a:spcPct val="120000"/>
              </a:lnSpc>
              <a:spcBef>
                <a:spcPts val="200"/>
              </a:spcBef>
              <a:buSzTx/>
              <a:buFont typeface="Wingdings" pitchFamily="2" charset="2"/>
              <a:buChar char="q"/>
            </a:pPr>
            <a:r>
              <a:rPr lang="el-GR" sz="1600" dirty="0" smtClean="0"/>
              <a:t>Αν η πραγματική αναμενόμενη μείωση στη ζητούμενη ποσότητα είναι μεγαλύτερη από το ποσοστό του </a:t>
            </a:r>
            <a:r>
              <a:rPr lang="en-US" sz="1600" dirty="0" smtClean="0"/>
              <a:t>critical loss, </a:t>
            </a:r>
            <a:r>
              <a:rPr lang="el-GR" sz="1600" dirty="0" smtClean="0"/>
              <a:t>πρέπει να προστεθούν προϊόντα στη σχετική αγορά</a:t>
            </a:r>
          </a:p>
          <a:p>
            <a:pPr marL="1503362" lvl="3" indent="-450850">
              <a:lnSpc>
                <a:spcPct val="120000"/>
              </a:lnSpc>
              <a:spcBef>
                <a:spcPts val="200"/>
              </a:spcBef>
              <a:buSzTx/>
              <a:buFont typeface="Wingdings" pitchFamily="2" charset="2"/>
              <a:buChar char="q"/>
            </a:pPr>
            <a:r>
              <a:rPr lang="el-GR" sz="1600" dirty="0" smtClean="0"/>
              <a:t>Παράδειγμα:</a:t>
            </a:r>
            <a:r>
              <a:rPr lang="el-GR" sz="1600" b="1" dirty="0" smtClean="0"/>
              <a:t>  </a:t>
            </a:r>
          </a:p>
          <a:p>
            <a:pPr marL="1046162" lvl="2" indent="-450850">
              <a:lnSpc>
                <a:spcPct val="120000"/>
              </a:lnSpc>
              <a:spcBef>
                <a:spcPts val="200"/>
              </a:spcBef>
              <a:buSzTx/>
              <a:buFont typeface="Wingdings" pitchFamily="2" charset="2"/>
              <a:buChar char="q"/>
            </a:pPr>
            <a:endParaRPr lang="el-GR" sz="14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046162" lvl="2" indent="-450850">
              <a:lnSpc>
                <a:spcPct val="120000"/>
              </a:lnSpc>
              <a:spcBef>
                <a:spcPts val="200"/>
              </a:spcBef>
              <a:buSzTx/>
              <a:buFont typeface="Wingdings" pitchFamily="2" charset="2"/>
              <a:buChar char="q"/>
            </a:pPr>
            <a:endParaRPr lang="el-GR" sz="1800" b="1" dirty="0" smtClean="0"/>
          </a:p>
          <a:p>
            <a:pPr marL="1960562" lvl="4" indent="-450850">
              <a:lnSpc>
                <a:spcPct val="120000"/>
              </a:lnSpc>
              <a:spcBef>
                <a:spcPts val="200"/>
              </a:spcBef>
              <a:buSzTx/>
              <a:buFont typeface="Wingdings" pitchFamily="2" charset="2"/>
              <a:buChar char="q"/>
            </a:pPr>
            <a:endParaRPr lang="en-US" sz="1600" dirty="0" smtClean="0"/>
          </a:p>
          <a:p>
            <a:pPr algn="just"/>
            <a:endParaRPr lang="en-US" sz="16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43B3D9A-D93E-4977-BE7E-40F916DDD4AC}" type="slidenum">
              <a:rPr lang="el-GR" smtClean="0"/>
              <a:pPr>
                <a:defRPr/>
              </a:pPr>
              <a:t>9</a:t>
            </a:fld>
            <a:endParaRPr lang="el-GR"/>
          </a:p>
        </p:txBody>
      </p:sp>
      <p:pic>
        <p:nvPicPr>
          <p:cNvPr id="5" name="Picture 4" descr="logo"/>
          <p:cNvPicPr>
            <a:picLocks noChangeAspect="1" noChangeArrowheads="1"/>
          </p:cNvPicPr>
          <p:nvPr/>
        </p:nvPicPr>
        <p:blipFill>
          <a:blip r:embed="rId2" cstate="print"/>
          <a:srcRect/>
          <a:stretch>
            <a:fillRect/>
          </a:stretch>
        </p:blipFill>
        <p:spPr bwMode="auto">
          <a:xfrm>
            <a:off x="250825" y="260350"/>
            <a:ext cx="1331913" cy="73025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5852" y="4357694"/>
            <a:ext cx="3790950" cy="150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5652120" y="4869160"/>
            <a:ext cx="3000396" cy="1034129"/>
          </a:xfrm>
          <a:prstGeom prst="rect">
            <a:avLst/>
          </a:prstGeom>
          <a:noFill/>
        </p:spPr>
        <p:txBody>
          <a:bodyPr wrap="square" rtlCol="0">
            <a:spAutoFit/>
          </a:bodyPr>
          <a:lstStyle/>
          <a:p>
            <a:pPr marL="0" lvl="1">
              <a:lnSpc>
                <a:spcPct val="90000"/>
              </a:lnSpc>
              <a:buFontTx/>
              <a:buNone/>
            </a:pPr>
            <a:r>
              <a:rPr lang="en-US" altLang="en-US" sz="1600" dirty="0" smtClean="0"/>
              <a:t>AL&gt;CL =&gt; </a:t>
            </a:r>
            <a:r>
              <a:rPr lang="el-GR" altLang="en-US" sz="1600" dirty="0" smtClean="0"/>
              <a:t>Οριοθέτηση της</a:t>
            </a:r>
          </a:p>
          <a:p>
            <a:pPr marL="0" lvl="1" algn="ctr">
              <a:lnSpc>
                <a:spcPct val="90000"/>
              </a:lnSpc>
              <a:buFontTx/>
              <a:buNone/>
            </a:pPr>
            <a:r>
              <a:rPr lang="el-GR" altLang="en-US" sz="1600" dirty="0" smtClean="0"/>
              <a:t>             αγοράς πολύ στενή</a:t>
            </a:r>
          </a:p>
          <a:p>
            <a:pPr marL="0" lvl="1">
              <a:lnSpc>
                <a:spcPct val="90000"/>
              </a:lnSpc>
              <a:buFontTx/>
              <a:buNone/>
            </a:pPr>
            <a:r>
              <a:rPr lang="en-GB" altLang="en-US" sz="1600" dirty="0" smtClean="0"/>
              <a:t>AL&lt;CL =&gt; O</a:t>
            </a:r>
            <a:r>
              <a:rPr lang="el-GR" altLang="en-US" sz="1600" dirty="0" smtClean="0"/>
              <a:t>Κ</a:t>
            </a:r>
            <a:endParaRPr lang="en-GB" altLang="en-US" sz="1600" dirty="0" smtClean="0"/>
          </a:p>
          <a:p>
            <a:endParaRPr lang="el-GR" dirty="0"/>
          </a:p>
        </p:txBody>
      </p:sp>
    </p:spTree>
  </p:cSld>
  <p:clrMapOvr>
    <a:masterClrMapping/>
  </p:clrMapOvr>
</p:sld>
</file>

<file path=ppt/theme/theme1.xml><?xml version="1.0" encoding="utf-8"?>
<a:theme xmlns:a="http://schemas.openxmlformats.org/drawingml/2006/main" name="Median">
  <a:themeElements>
    <a:clrScheme name="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fontScheme name="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dian">
  <a:themeElements>
    <a:clrScheme name="1_Median 1">
      <a:dk1>
        <a:srgbClr val="073763"/>
      </a:dk1>
      <a:lt1>
        <a:srgbClr val="FFFFFF"/>
      </a:lt1>
      <a:dk2>
        <a:srgbClr val="000000"/>
      </a:dk2>
      <a:lt2>
        <a:srgbClr val="DBF5F9"/>
      </a:lt2>
      <a:accent1>
        <a:srgbClr val="134C91"/>
      </a:accent1>
      <a:accent2>
        <a:srgbClr val="90C6F6"/>
      </a:accent2>
      <a:accent3>
        <a:srgbClr val="AAAAAA"/>
      </a:accent3>
      <a:accent4>
        <a:srgbClr val="DADADA"/>
      </a:accent4>
      <a:accent5>
        <a:srgbClr val="AAB2C7"/>
      </a:accent5>
      <a:accent6>
        <a:srgbClr val="82B3DF"/>
      </a:accent6>
      <a:hlink>
        <a:srgbClr val="E2D700"/>
      </a:hlink>
      <a:folHlink>
        <a:srgbClr val="85DFD0"/>
      </a:folHlink>
    </a:clrScheme>
    <a:fontScheme name="1_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edian 1">
        <a:dk1>
          <a:srgbClr val="073763"/>
        </a:dk1>
        <a:lt1>
          <a:srgbClr val="FFFFFF"/>
        </a:lt1>
        <a:dk2>
          <a:srgbClr val="000000"/>
        </a:dk2>
        <a:lt2>
          <a:srgbClr val="DBF5F9"/>
        </a:lt2>
        <a:accent1>
          <a:srgbClr val="134C91"/>
        </a:accent1>
        <a:accent2>
          <a:srgbClr val="90C6F6"/>
        </a:accent2>
        <a:accent3>
          <a:srgbClr val="AAAAAA"/>
        </a:accent3>
        <a:accent4>
          <a:srgbClr val="DADADA"/>
        </a:accent4>
        <a:accent5>
          <a:srgbClr val="AAB2C7"/>
        </a:accent5>
        <a:accent6>
          <a:srgbClr val="82B3DF"/>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dian">
  <a:themeElements>
    <a:clrScheme name="2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fontScheme name="2_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edian">
  <a:themeElements>
    <a:clrScheme name="3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fontScheme name="3_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edian">
  <a:themeElements>
    <a:clrScheme name="4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fontScheme name="4_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edian">
  <a:themeElements>
    <a:clrScheme name="5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fontScheme name="5_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edian">
  <a:themeElements>
    <a:clrScheme name="6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fontScheme name="6_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edian">
  <a:themeElements>
    <a:clrScheme name="7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fontScheme name="7_Medi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Median 1">
        <a:dk1>
          <a:srgbClr val="000000"/>
        </a:dk1>
        <a:lt1>
          <a:srgbClr val="FFFFFF"/>
        </a:lt1>
        <a:dk2>
          <a:srgbClr val="073763"/>
        </a:dk2>
        <a:lt2>
          <a:srgbClr val="DBF5F9"/>
        </a:lt2>
        <a:accent1>
          <a:srgbClr val="134C91"/>
        </a:accent1>
        <a:accent2>
          <a:srgbClr val="90C6F6"/>
        </a:accent2>
        <a:accent3>
          <a:srgbClr val="FFFFFF"/>
        </a:accent3>
        <a:accent4>
          <a:srgbClr val="000000"/>
        </a:accent4>
        <a:accent5>
          <a:srgbClr val="AAB2C7"/>
        </a:accent5>
        <a:accent6>
          <a:srgbClr val="82B3DF"/>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Loukas Rhodes Presentation Art 101 Primer_EN</Template>
  <TotalTime>5195</TotalTime>
  <Words>5025</Words>
  <Application>Microsoft Office PowerPoint</Application>
  <PresentationFormat>On-screen Show (4:3)</PresentationFormat>
  <Paragraphs>726</Paragraphs>
  <Slides>67</Slides>
  <Notes>2</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67</vt:i4>
      </vt:variant>
    </vt:vector>
  </HeadingPairs>
  <TitlesOfParts>
    <vt:vector size="77" baseType="lpstr">
      <vt:lpstr>Median</vt:lpstr>
      <vt:lpstr>1_Median</vt:lpstr>
      <vt:lpstr>2_Median</vt:lpstr>
      <vt:lpstr>3_Median</vt:lpstr>
      <vt:lpstr>4_Median</vt:lpstr>
      <vt:lpstr>5_Median</vt:lpstr>
      <vt:lpstr>6_Median</vt:lpstr>
      <vt:lpstr>7_Median</vt:lpstr>
      <vt:lpstr>Document</vt:lpstr>
      <vt:lpstr>Equation</vt:lpstr>
      <vt:lpstr>Συγκεντρώσεις επιχειρήσεων: συγχωνεύσεις και εξαγορές Μελέτη περιπτώσεων</vt:lpstr>
      <vt:lpstr>Θεματολογία</vt:lpstr>
      <vt:lpstr>Οριοθέτηση Σχετικών Αγορών (1)</vt:lpstr>
      <vt:lpstr>Οριοθέτηση Σχετικών Αγορών (2)</vt:lpstr>
      <vt:lpstr>Σχετική Προϊοντική Αγορά («ΣΠΑ») (1)</vt:lpstr>
      <vt:lpstr>Σχετική Προϊοντική Αγορά («ΣΠΑ») - Ορισμός της ΣΠΑ στην πράξη   (2)  </vt:lpstr>
      <vt:lpstr>Σχετική Προϊοντική Αγορά («ΣΠΑ») - SSNIP test στην πράξη (3)   </vt:lpstr>
      <vt:lpstr>Σχετική Προϊοντική Αγορά («ΣΠΑ») – SSNIP test στην πράξη (4)  </vt:lpstr>
      <vt:lpstr>Σχετική Προϊοντική Αγορά («ΣΠΑ») - Ορισμός της ΣΠΑ στην πράξη   (5)  </vt:lpstr>
      <vt:lpstr>Σχετική Προϊοντική Αγορά («ΣΠΑ») - Ορισμός της ΣΠΑ στην πράξη   (6)  </vt:lpstr>
      <vt:lpstr>Παράδειγμα: ΔΕΛΤΑ-ΜΕΒΓΑΛ 515/VI/2011 (1)</vt:lpstr>
      <vt:lpstr>Παράδειγμα: ΔΕΛΤΑ-ΜΕΒΓΑΛ 515/VI/2011 (2)</vt:lpstr>
      <vt:lpstr>Παράδειγμα: ΔΕΛΤΑ-ΜΕΒΓΑΛ 515/VI/2011 (3)</vt:lpstr>
      <vt:lpstr>Παράδειγμα: ΔΕΛΤΑ-ΜΕΒΓΑΛ 515/VI/2011 (4)</vt:lpstr>
      <vt:lpstr>Παράδειγμα: ΔΕΛΤΑ-ΜΕΒΓΑΛ 515/VI/2011 (5)</vt:lpstr>
      <vt:lpstr>Παράδειγμα: ΔΕΛΤΑ-ΜΕΒΓΑΛ 515/VI/2011 (6)</vt:lpstr>
      <vt:lpstr>Παράδειγμα: ΔΕΛΤΑ-ΜΕΒΓΑΛ 515/VI/2011 (7)</vt:lpstr>
      <vt:lpstr>Παράδειγμα: ΔΕΛΤΑ-ΜΕΒΓΑΛ 515/VI/2011 (8)</vt:lpstr>
      <vt:lpstr>Παράδειγμα: ΔΕΛΤΑ-ΜΕΒΓΑΛ 515/VI/2011 (9)</vt:lpstr>
      <vt:lpstr>Σχετική Γεωγραφική Αγορά («ΣΓΑ»)</vt:lpstr>
      <vt:lpstr>Σχετική Γεωγραφική Αγορά Τοπική, εθνική ή παγκόσμια;</vt:lpstr>
      <vt:lpstr>Ανάγκη για ορισμό Τοπικών Αγορών (Local Markets)</vt:lpstr>
      <vt:lpstr>Πως ορίζονται οι Τοπικές Αγορές;</vt:lpstr>
      <vt:lpstr>Παράδειγμα τοπικής συγκέντρωσης: ΣΚΛΑΒΕΝΙΤΗΣ-ΜΑΡΙΝΟΠΟΥΛΟΣ (ΕΑ 637/2017) (1)</vt:lpstr>
      <vt:lpstr>Παράδειγμα τοπικής συγκέντρωσης: ΣΚΛΑΒΕΝΙΤΗΣ-ΜΑΡΙΝΟΠΟΥΛΟΣ (ΕΑ 637/2017) (2)</vt:lpstr>
      <vt:lpstr>Παράδειγμα τοπικής συγκέντρωσης: ΣΚΛΑΒΕΝΙΤΗΣ-ΜΑΡΙΝΟΠΟΥΛΟΣ (ΕΑ 637/2017) (3)</vt:lpstr>
      <vt:lpstr>Παράδειγμα τοπικής συγκέντρωσης: ΣΚΛΑΒΕΝΙΤΗΣ-ΜΑΡΙΝΟΠΟΥΛΟΣ (ΕΑ 637/2017) (4)</vt:lpstr>
      <vt:lpstr>Παράδειγμα τοπικής συγκέντρωσης: ΣΚΛΑΒΕΝΙΤΗΣ-ΜΑΡΙΝΟΠΟΥΛΟΣ (ΕΑ 637/2017) (5)</vt:lpstr>
      <vt:lpstr>Παράδειγμα τοπικής συγκέντρωσης: ΣΚΛΑΒΕΝΙΤΗΣ-ΜΑΡΙΝΟΠΟΥΛΟΣ (ΕΑ 637/2017) (6)</vt:lpstr>
      <vt:lpstr>Οριοθέτηση Σχετικών Αγορών</vt:lpstr>
      <vt:lpstr>Επιπτώσεις Συντονισμένης και Μη Συντονισμένης συμπεριφοράς σε οριζόντιες συγκεντρώσεις (1)</vt:lpstr>
      <vt:lpstr>(Ανταγωνιστική) δομή αγοράς μετά από οριζόντια συγκέντρωση</vt:lpstr>
      <vt:lpstr>Είδη αντι-ανταγωνιστικών επιπτώσεων</vt:lpstr>
      <vt:lpstr> Μονομερείς επιπτώσεις (Unilateral effects) σε οριζόντιες συγκεντρώσεις (4) </vt:lpstr>
      <vt:lpstr> Μονομερείς επιπτώσεις (Unilateral effects) σε οριζόντιες συγκεντρώσεις (5) </vt:lpstr>
      <vt:lpstr>Θεωρία μονομερών επιδράσεων συγκέντρωσης  στο επίπεδο τιμών (6)</vt:lpstr>
      <vt:lpstr>Θεωρία μονομερών επιδράσεων συγκέντρωσης  στο επίπεδο τιμών (7)</vt:lpstr>
      <vt:lpstr>Θεωρία μονομερών επιδράσεων συγκέντρωσης  στο επίπεδο τιμών (8) </vt:lpstr>
      <vt:lpstr>Χρήσιμοι δείκτες για την εκτίμηση των μονομερών επιπτώσεων της συγκέντρωσης (9)</vt:lpstr>
      <vt:lpstr>Χρήσιμοι δείκτες για την εκτίμηση των  μονομερών επιπτώσεων της συγκέντρωσης (10)</vt:lpstr>
      <vt:lpstr>  Παράδειγμα: ΜΥΘΟΣ  ΖΥΘΟΠΟΙΪΑ ΑΕ (ΜΥΘΟΣ) - ΟΛΥΜΠΙΑΚΗ ΖΥΘΟΠΟΙΪΑ (ΦΙΞ) ΕΑ 606/2015 (1) </vt:lpstr>
      <vt:lpstr>Παράδειγμα: ΜΥΘΟΣ  ΖΥΘΟΠΟΙΪΑ ΑΕ (ΜΥΘΟΣ) - ΟΛΥΜΠΙΑΚΗ ΖΥΘΟΠΟΙΪΑ (ΦΙΞ) ΕΑ 606/2015 (2)</vt:lpstr>
      <vt:lpstr>Παράδειγμα: ΜΥΘΟΣ  ΖΥΘΟΠΟΙΪΑ ΑΕ (ΜΥΘΟΣ) - ΟΛΥΜΠΙΑΚΗ ΖΥΘΟΠΟΙΪΑ (ΦΙΞ) ΕΑ 606/2015 (3)</vt:lpstr>
      <vt:lpstr>Παράδειγμα: ΜΥΘΟΣ  ΖΥΘΟΠΟΙΪΑ ΑΕ (ΜΥΘΟΣ) - ΟΛΥΜΠΙΑΚΗ ΖΥΘΟΠΟΙΪΑ (ΦΙΞ) ΕΑ 606/2015 (4)</vt:lpstr>
      <vt:lpstr>Παράδειγμα: ΜΥΘΟΣ  ΖΥΘΟΠΟΙΪΑ ΑΕ (ΜΥΘΟΣ) - ΟΛΥΜΠΙΑΚΗ ΖΥΘΟΠΟΙΪΑ (ΦΙΞ) ΕΑ 606/2015 (5)</vt:lpstr>
      <vt:lpstr>Παράδειγμα: ΜΥΘΟΣ  ΖΥΘΟΠΟΙΪΑ ΑΕ (ΜΥΘΟΣ) - ΟΛΥΜΠΙΑΚΗ ΖΥΘΟΠΟΙΪΑ (ΦΙΞ) ΕΑ 606/2015 (6)</vt:lpstr>
      <vt:lpstr>Παράδειγμα: ΜΥΘΟΣ  ΖΥΘΟΠΟΙΪΑ ΑΕ (ΜΥΘΟΣ) - ΟΛΥΜΠΙΑΚΗ ΖΥΘΟΠΟΙΪΑ (ΦΙΞ) ΕΑ 606/2015 (7)</vt:lpstr>
      <vt:lpstr>Παράδειγμα: ΜΥΘΟΣ  ΖΥΘΟΠΟΙΪΑ ΑΕ (ΜΥΘΟΣ) - ΟΛΥΜΠΙΑΚΗ ΖΥΘΟΠΟΙΪΑ (ΦΙΞ) ΕΑ 606/2015 (8)</vt:lpstr>
      <vt:lpstr>Παράδειγμα: ΜΥΘΟΣ  ΖΥΘΟΠΟΙΪΑ ΑΕ (ΜΥΘΟΣ) - ΟΛΥΜΠΙΑΚΗ ΖΥΘΟΠΟΙΪΑ (ΦΙΞ) ΕΑ 606/2015 (9)</vt:lpstr>
      <vt:lpstr>Παράδειγμα: ΜΥΘΟΣ  ΖΥΘΟΠΟΙΪΑ ΑΕ (ΜΥΘΟΣ) - ΟΛΥΜΠΙΑΚΗ ΖΥΘΟΠΟΙΪΑ (ΦΙΞ) ΕΑ 606/2015 (10)</vt:lpstr>
      <vt:lpstr>Παράδειγμα: Περίπτωση Συγκέντρωσης Πειραιώς  και 3 Κυπριακών τραπεζών (574/VIΙ/2013) (1)</vt:lpstr>
      <vt:lpstr>Παράδειγμα: Περίπτωση Συγκέντρωσης Πειραιώς  και 3 Κυπριακών τραπεζών (574/VIΙ/2013) (2)</vt:lpstr>
      <vt:lpstr>Παράδειγμα:  Περίπτωση Συγκέντρωσης Πειραιώς και 3 Κυπριακών τραπεζών (574/VIΙ/2013) (3)</vt:lpstr>
      <vt:lpstr>Παράδειγμα: Περίπτωση Συγκέντρωσης Πειραιώς και 3 Κυπριακών τραπεζών (574/VIΙ/2013) (4)</vt:lpstr>
      <vt:lpstr>Παράδειγμα: Περίπτωση Συγκέντρωσης Πειραιώς και 3 Κυπριακών τραπεζών (574/VIΙ/2013) (5)</vt:lpstr>
      <vt:lpstr>Παράδειγμα: Περίπτωση Συγκέντρωσης Πειραιώς και 3 Κυπριακών τραπεζών (574/VIΙ/2013) (6)</vt:lpstr>
      <vt:lpstr>Εφαρμογή: Περίπτωση Συγκέντρωσης Πειραιώς και 3 Κυπριακών τραπεζών (574/VIΙ/2013) (7)</vt:lpstr>
      <vt:lpstr>Εφαρμογή: Περίπτωση Συγκέντρωσης Πειραιώς και 3 Κυπριακών τραπεζών (574/VIΙ/2013) (8)</vt:lpstr>
      <vt:lpstr>Πίσω στη Θεωρία … (9)</vt:lpstr>
      <vt:lpstr>Παράδειγμα: Περίπτωση Συγκέντρωσης Πειραιώς και 3 Κυπριακών τραπεζών (574/VIΙ/2013) (10)</vt:lpstr>
      <vt:lpstr>Αντισταθμιστική Ισχύς (Buyer Power) (1)</vt:lpstr>
      <vt:lpstr>Αντισταθμιστική Ισχύς (Buyer Power) (2)</vt:lpstr>
      <vt:lpstr>Παράδειγμα: ΔΕΛΤΑ-ΜΕΒΓΑΛ 515/VI/2011 (1) </vt:lpstr>
      <vt:lpstr>Παράδειγμα: ΔΕΛΤΑ-ΜΕΒΓΑΛ 515/VI/2011 (2) </vt:lpstr>
      <vt:lpstr>Παράδειγμα: ΣΚΛΑΒΕΝΙΤΗΣ-ΜΑΡΙΝΟΠΟΥΛΟΣ (ΕΑ 637/2017) (1)</vt:lpstr>
      <vt:lpstr>Παράδειγμα: ΣΚΛΑΒΕΝΙΤΗΣ-ΜΑΡΙΝΟΠΟΥΛΟΣ (ΕΑ 637/2017) (2)</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ΚΕΛΛΥ</dc:creator>
  <cp:lastModifiedBy>m.deredaki</cp:lastModifiedBy>
  <cp:revision>545</cp:revision>
  <dcterms:created xsi:type="dcterms:W3CDTF">2010-01-19T10:09:15Z</dcterms:created>
  <dcterms:modified xsi:type="dcterms:W3CDTF">2017-06-22T09:12:19Z</dcterms:modified>
</cp:coreProperties>
</file>